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1" r:id="rId3"/>
    <p:sldId id="287" r:id="rId4"/>
    <p:sldId id="286" r:id="rId5"/>
    <p:sldId id="285" r:id="rId6"/>
    <p:sldId id="289" r:id="rId7"/>
    <p:sldId id="291" r:id="rId8"/>
    <p:sldId id="288" r:id="rId9"/>
    <p:sldId id="290" r:id="rId10"/>
    <p:sldId id="284" r:id="rId11"/>
    <p:sldId id="283" r:id="rId12"/>
    <p:sldId id="282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99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8BE4679-8C60-4C20-886C-C353DCB4F1A1}" type="datetimeFigureOut">
              <a:rPr lang="en-US" smtClean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346D670-DA4B-4F39-A531-9B7456E1C37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113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FIVE:		know the right amount of business development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FOUR:		understand that we use only Agency CM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THREE:		understand why and how the universities and DGS 					execute different projects</a:t>
            </a:r>
          </a:p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TWO:		understand that universities are capable </a:t>
            </a:r>
            <a:r>
              <a:rPr lang="en-US" sz="1700" i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(generally) </a:t>
            </a: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of 				executing their own summer/annual program</a:t>
            </a:r>
            <a:endParaRPr lang="en-US" sz="1700" i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13208"/>
      </p:ext>
    </p:extLst>
  </p:cSld>
  <p:clrMapOvr>
    <a:masterClrMapping/>
  </p:clrMapOvr>
  <p:transition spd="slow"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FIVE:		know the right amount of business development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FOUR:		understand that we use only Agency CM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THREE:		understand why and how the universities and DGS 					execute different projects</a:t>
            </a:r>
          </a:p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TWO:		understand that universities are capable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(generally)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				executing their own summer/annual program</a:t>
            </a:r>
            <a:endParaRPr lang="en-US" sz="1700" i="1" dirty="0">
              <a:solidFill>
                <a:schemeClr val="tx2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ONE:		be aware that there is currently a dearth of available 				opportunities for work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571665"/>
      </p:ext>
    </p:extLst>
  </p:cSld>
  <p:clrMapOvr>
    <a:masterClrMapping/>
  </p:clrMapOvr>
  <p:transition spd="slow"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FIVE:		know the right amount of business development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FOUR:		understand that we use only Agency CM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THREE:		understand why and how the universities and DGS 					execute different projects</a:t>
            </a:r>
          </a:p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TWO:		understand that universities are capable </a:t>
            </a:r>
            <a:r>
              <a:rPr lang="en-US" sz="1700" i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(generally) </a:t>
            </a: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of 				executing their own summer/annual program</a:t>
            </a:r>
            <a:endParaRPr lang="en-US" sz="1700" i="1" dirty="0">
              <a:solidFill>
                <a:schemeClr val="tx2">
                  <a:lumMod val="75000"/>
                </a:schemeClr>
              </a:solidFill>
              <a:latin typeface="Arial Rounded MT Bold" panose="020F0704030504030204" pitchFamily="34" charset="0"/>
            </a:endParaRPr>
          </a:p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ONE:		be aware that there is currently a dearth of available 				opportunities for work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85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97129"/>
      </p:ext>
    </p:extLst>
  </p:cSld>
  <p:clrMapOvr>
    <a:masterClrMapping/>
  </p:clrMapOvr>
  <p:transition spd="slow"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033752"/>
      </p:ext>
    </p:extLst>
  </p:cSld>
  <p:clrMapOvr>
    <a:masterClrMapping/>
  </p:clrMapOvr>
  <p:transition spd="slow">
    <p:cover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834805"/>
      </p:ext>
    </p:extLst>
  </p:cSld>
  <p:clrMapOvr>
    <a:masterClrMapping/>
  </p:clrMapOvr>
  <p:transition spd="slow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798778"/>
      </p:ext>
    </p:extLst>
  </p:cSld>
  <p:clrMapOvr>
    <a:masterClrMapping/>
  </p:clrMapOvr>
  <p:transition spd="slow">
    <p:cover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456666"/>
      </p:ext>
    </p:extLst>
  </p:cSld>
  <p:clrMapOvr>
    <a:masterClrMapping/>
  </p:clrMapOvr>
  <p:transition spd="slow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FIVE:		know the right amount of business development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34151"/>
      </p:ext>
    </p:extLst>
  </p:cSld>
  <p:clrMapOvr>
    <a:masterClrMapping/>
  </p:clrMapOvr>
  <p:transition spd="slow"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FIVE:		know the right amount of business development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FOUR:		understand that we use only Agency CM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76449"/>
      </p:ext>
    </p:extLst>
  </p:cSld>
  <p:clrMapOvr>
    <a:masterClrMapping/>
  </p:clrMapOvr>
  <p:transition spd="slow">
    <p:cover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86836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Top Ten Tips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314693"/>
            <a:ext cx="7543800" cy="4842828"/>
          </a:xfrm>
        </p:spPr>
        <p:txBody>
          <a:bodyPr>
            <a:noAutofit/>
          </a:bodyPr>
          <a:lstStyle/>
          <a:p>
            <a:pPr marL="0" lv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TEN:		be responsive with proposals, submissions, actions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NINE:		use the billable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EIGHT:		understand escalation of rates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SEVEN:		understand the charging </a:t>
            </a:r>
            <a:r>
              <a:rPr lang="en-US" sz="17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(or not) </a:t>
            </a: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of reimbursables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SIX:			watch out if you change points of contact !!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FIVE:		know the right amount of business development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FOUR:		understand that we use only Agency CM</a:t>
            </a:r>
          </a:p>
          <a:p>
            <a:pPr marL="0" indent="-914400" defTabSz="457200">
              <a:spcBef>
                <a:spcPts val="1200"/>
              </a:spcBef>
              <a:buNone/>
            </a:pPr>
            <a:r>
              <a:rPr lang="en-US" sz="1700" dirty="0">
                <a:solidFill>
                  <a:schemeClr val="tx2">
                    <a:lumMod val="75000"/>
                  </a:schemeClr>
                </a:solidFill>
                <a:latin typeface="Arial Rounded MT Bold" panose="020F0704030504030204" pitchFamily="34" charset="0"/>
              </a:rPr>
              <a:t>THREE:		understand why and how the universities and DGS 					execute different projects</a:t>
            </a:r>
          </a:p>
          <a:p>
            <a:pPr marL="0" lvl="0" indent="-914400" defTabSz="457200">
              <a:spcBef>
                <a:spcPts val="1500"/>
              </a:spcBef>
              <a:buNone/>
            </a:pPr>
            <a:endParaRPr lang="en-US" sz="1700" dirty="0">
              <a:solidFill>
                <a:schemeClr val="bg1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153214"/>
      </p:ext>
    </p:extLst>
  </p:cSld>
  <p:clrMapOvr>
    <a:masterClrMapping/>
  </p:clrMapOvr>
  <p:transition spd="slow">
    <p:cover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140</TotalTime>
  <Words>58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 Rounded MT Bold</vt:lpstr>
      <vt:lpstr>Brush Script MT</vt:lpstr>
      <vt:lpstr>Constantia</vt:lpstr>
      <vt:lpstr>Franklin Gothic Book</vt:lpstr>
      <vt:lpstr>Rage Italic</vt:lpstr>
      <vt:lpstr>Pushpin</vt:lpstr>
      <vt:lpstr>Top Ten Tips</vt:lpstr>
      <vt:lpstr>Top Ten Tips</vt:lpstr>
      <vt:lpstr>Top Ten Tips</vt:lpstr>
      <vt:lpstr>Top Ten Tips</vt:lpstr>
      <vt:lpstr>Top Ten Tips</vt:lpstr>
      <vt:lpstr>Top Ten Tips</vt:lpstr>
      <vt:lpstr>Top Ten Tips</vt:lpstr>
      <vt:lpstr>Top Ten Tips</vt:lpstr>
      <vt:lpstr>Top Ten Tips</vt:lpstr>
      <vt:lpstr>Top Ten Tips</vt:lpstr>
      <vt:lpstr>Top Ten Tips</vt:lpstr>
      <vt:lpstr>Top Ten Tips</vt:lpstr>
    </vt:vector>
  </TitlesOfParts>
  <Company>PASSHE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Ten Mistakes by CMs</dc:title>
  <dc:creator>Unger, Robert</dc:creator>
  <cp:lastModifiedBy>Unger, Robert</cp:lastModifiedBy>
  <cp:revision>29</cp:revision>
  <cp:lastPrinted>2019-12-10T20:15:31Z</cp:lastPrinted>
  <dcterms:created xsi:type="dcterms:W3CDTF">2013-11-05T16:10:07Z</dcterms:created>
  <dcterms:modified xsi:type="dcterms:W3CDTF">2019-12-30T19:01:02Z</dcterms:modified>
</cp:coreProperties>
</file>