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4"/>
  </p:sldMasterIdLst>
  <p:notesMasterIdLst>
    <p:notesMasterId r:id="rId48"/>
  </p:notesMasterIdLst>
  <p:handoutMasterIdLst>
    <p:handoutMasterId r:id="rId49"/>
  </p:handoutMasterIdLst>
  <p:sldIdLst>
    <p:sldId id="368" r:id="rId5"/>
    <p:sldId id="363" r:id="rId6"/>
    <p:sldId id="372" r:id="rId7"/>
    <p:sldId id="373" r:id="rId8"/>
    <p:sldId id="401" r:id="rId9"/>
    <p:sldId id="384" r:id="rId10"/>
    <p:sldId id="400" r:id="rId11"/>
    <p:sldId id="395" r:id="rId12"/>
    <p:sldId id="402" r:id="rId13"/>
    <p:sldId id="399" r:id="rId14"/>
    <p:sldId id="398" r:id="rId15"/>
    <p:sldId id="403" r:id="rId16"/>
    <p:sldId id="374" r:id="rId17"/>
    <p:sldId id="415" r:id="rId18"/>
    <p:sldId id="416" r:id="rId19"/>
    <p:sldId id="417" r:id="rId20"/>
    <p:sldId id="419" r:id="rId21"/>
    <p:sldId id="385" r:id="rId22"/>
    <p:sldId id="420" r:id="rId23"/>
    <p:sldId id="421" r:id="rId24"/>
    <p:sldId id="386" r:id="rId25"/>
    <p:sldId id="422" r:id="rId26"/>
    <p:sldId id="424" r:id="rId27"/>
    <p:sldId id="406" r:id="rId28"/>
    <p:sldId id="404" r:id="rId29"/>
    <p:sldId id="405" r:id="rId30"/>
    <p:sldId id="425" r:id="rId31"/>
    <p:sldId id="387" r:id="rId32"/>
    <p:sldId id="394" r:id="rId33"/>
    <p:sldId id="407" r:id="rId34"/>
    <p:sldId id="408" r:id="rId35"/>
    <p:sldId id="409" r:id="rId36"/>
    <p:sldId id="388" r:id="rId37"/>
    <p:sldId id="410" r:id="rId38"/>
    <p:sldId id="389" r:id="rId39"/>
    <p:sldId id="411" r:id="rId40"/>
    <p:sldId id="412" r:id="rId41"/>
    <p:sldId id="390" r:id="rId42"/>
    <p:sldId id="413" r:id="rId43"/>
    <p:sldId id="414" r:id="rId44"/>
    <p:sldId id="392" r:id="rId45"/>
    <p:sldId id="393" r:id="rId46"/>
    <p:sldId id="369" r:id="rId47"/>
  </p:sldIdLst>
  <p:sldSz cx="12192000" cy="6858000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8">
          <p15:clr>
            <a:srgbClr val="A4A3A4"/>
          </p15:clr>
        </p15:guide>
        <p15:guide id="2" pos="2208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23278"/>
    <a:srgbClr val="D39B3C"/>
    <a:srgbClr val="F3CA78"/>
    <a:srgbClr val="CC9900"/>
    <a:srgbClr val="16406D"/>
    <a:srgbClr val="2C4984"/>
    <a:srgbClr val="FBF4BD"/>
    <a:srgbClr val="E8EAF0"/>
    <a:srgbClr val="9BA5D1"/>
    <a:srgbClr val="1357A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D27102A9-8310-4765-A935-A1911B00CA55}" styleName="Light Style 1 - Accent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219" autoAdjust="0"/>
    <p:restoredTop sz="94720" autoAdjust="0"/>
  </p:normalViewPr>
  <p:slideViewPr>
    <p:cSldViewPr snapToGrid="0">
      <p:cViewPr varScale="1">
        <p:scale>
          <a:sx n="95" d="100"/>
          <a:sy n="95" d="100"/>
        </p:scale>
        <p:origin x="102" y="7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144"/>
    </p:cViewPr>
  </p:sorterViewPr>
  <p:notesViewPr>
    <p:cSldViewPr snapToGrid="0">
      <p:cViewPr varScale="1">
        <p:scale>
          <a:sx n="52" d="100"/>
          <a:sy n="52" d="100"/>
        </p:scale>
        <p:origin x="-1560" y="-90"/>
      </p:cViewPr>
      <p:guideLst>
        <p:guide orient="horz" pos="2928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slide" Target="slides/slide43.xml"/><Relationship Id="rId50" Type="http://schemas.openxmlformats.org/officeDocument/2006/relationships/presProps" Target="presProps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53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52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notesMaster" Target="notesMasters/notesMaster1.xml"/><Relationship Id="rId8" Type="http://schemas.openxmlformats.org/officeDocument/2006/relationships/slide" Target="slides/slide4.xml"/><Relationship Id="rId51" Type="http://schemas.openxmlformats.org/officeDocument/2006/relationships/viewProps" Target="viewProps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slide" Target="slides/slide42.xml"/><Relationship Id="rId20" Type="http://schemas.openxmlformats.org/officeDocument/2006/relationships/slide" Target="slides/slide16.xml"/><Relationship Id="rId41" Type="http://schemas.openxmlformats.org/officeDocument/2006/relationships/slide" Target="slides/slide37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3038475" cy="46498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9" y="1"/>
            <a:ext cx="3038475" cy="46498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C0BF993-6CC0-4EE5-9C7F-F59909D3710A}" type="datetimeFigureOut">
              <a:rPr lang="en-US" smtClean="0"/>
              <a:t>1/13/2020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8829823"/>
            <a:ext cx="3038475" cy="46498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9" y="8829823"/>
            <a:ext cx="3038475" cy="46498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1954C20-E567-4F0E-BF38-7BF95B027F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465623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1349B96-1BDF-4019-B738-28C8E025C3C4}" type="datetimeFigureOut">
              <a:rPr lang="en-US" smtClean="0"/>
              <a:t>1/13/2020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17550" y="1162050"/>
            <a:ext cx="5575300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73575"/>
            <a:ext cx="5607050" cy="36607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D670F8F-383C-4DA8-B6F5-BD68F4EB3E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28306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17550" y="1162050"/>
            <a:ext cx="5575300" cy="31369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670F8F-383C-4DA8-B6F5-BD68F4EB3ECD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302405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17550" y="1162050"/>
            <a:ext cx="5575300" cy="31369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670F8F-383C-4DA8-B6F5-BD68F4EB3ECD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56911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17550" y="1162050"/>
            <a:ext cx="5575300" cy="31369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670F8F-383C-4DA8-B6F5-BD68F4EB3ECD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972988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17550" y="1162050"/>
            <a:ext cx="5575300" cy="31369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670F8F-383C-4DA8-B6F5-BD68F4EB3ECD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899286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17550" y="1162050"/>
            <a:ext cx="5575300" cy="31369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670F8F-383C-4DA8-B6F5-BD68F4EB3ECD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304487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17550" y="1162050"/>
            <a:ext cx="5575300" cy="31369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670F8F-383C-4DA8-B6F5-BD68F4EB3ECD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73315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17550" y="1162050"/>
            <a:ext cx="5575300" cy="31369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670F8F-383C-4DA8-B6F5-BD68F4EB3ECD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29529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17550" y="1162050"/>
            <a:ext cx="5575300" cy="31369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670F8F-383C-4DA8-B6F5-BD68F4EB3ECD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273556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17550" y="1162050"/>
            <a:ext cx="5575300" cy="31369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670F8F-383C-4DA8-B6F5-BD68F4EB3ECD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412867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17550" y="1162050"/>
            <a:ext cx="5575300" cy="31369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670F8F-383C-4DA8-B6F5-BD68F4EB3ECD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828839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17550" y="1162050"/>
            <a:ext cx="5575300" cy="31369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670F8F-383C-4DA8-B6F5-BD68F4EB3ECD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957869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17550" y="1162050"/>
            <a:ext cx="5575300" cy="31369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670F8F-383C-4DA8-B6F5-BD68F4EB3ECD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310743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17550" y="1162050"/>
            <a:ext cx="5575300" cy="31369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670F8F-383C-4DA8-B6F5-BD68F4EB3ECD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921466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17550" y="1162050"/>
            <a:ext cx="5575300" cy="31369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670F8F-383C-4DA8-B6F5-BD68F4EB3ECD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4447442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17550" y="1162050"/>
            <a:ext cx="5575300" cy="31369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670F8F-383C-4DA8-B6F5-BD68F4EB3ECD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3491010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17550" y="1162050"/>
            <a:ext cx="5575300" cy="31369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670F8F-383C-4DA8-B6F5-BD68F4EB3ECD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7027976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17550" y="1162050"/>
            <a:ext cx="5575300" cy="31369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670F8F-383C-4DA8-B6F5-BD68F4EB3ECD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052673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17550" y="1162050"/>
            <a:ext cx="5575300" cy="31369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670F8F-383C-4DA8-B6F5-BD68F4EB3ECD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9549771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17550" y="1162050"/>
            <a:ext cx="5575300" cy="31369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670F8F-383C-4DA8-B6F5-BD68F4EB3ECD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4102882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17550" y="1162050"/>
            <a:ext cx="5575300" cy="31369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670F8F-383C-4DA8-B6F5-BD68F4EB3ECD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943090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17550" y="1162050"/>
            <a:ext cx="5575300" cy="31369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670F8F-383C-4DA8-B6F5-BD68F4EB3ECD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12182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17550" y="1162050"/>
            <a:ext cx="5575300" cy="31369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670F8F-383C-4DA8-B6F5-BD68F4EB3ECD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775011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17550" y="1162050"/>
            <a:ext cx="5575300" cy="31369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670F8F-383C-4DA8-B6F5-BD68F4EB3ECD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0104922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17550" y="1162050"/>
            <a:ext cx="5575300" cy="31369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670F8F-383C-4DA8-B6F5-BD68F4EB3ECD}" type="slidenum">
              <a:rPr lang="en-US" smtClean="0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4957520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17550" y="1162050"/>
            <a:ext cx="5575300" cy="31369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670F8F-383C-4DA8-B6F5-BD68F4EB3ECD}" type="slidenum">
              <a:rPr lang="en-US" smtClean="0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7231846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17550" y="1162050"/>
            <a:ext cx="5575300" cy="31369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670F8F-383C-4DA8-B6F5-BD68F4EB3ECD}" type="slidenum">
              <a:rPr lang="en-US" smtClean="0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9515593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17550" y="1162050"/>
            <a:ext cx="5575300" cy="31369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670F8F-383C-4DA8-B6F5-BD68F4EB3ECD}" type="slidenum">
              <a:rPr lang="en-US" smtClean="0"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8637875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17550" y="1162050"/>
            <a:ext cx="5575300" cy="31369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670F8F-383C-4DA8-B6F5-BD68F4EB3ECD}" type="slidenum">
              <a:rPr lang="en-US" smtClean="0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8861074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17550" y="1162050"/>
            <a:ext cx="5575300" cy="31369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670F8F-383C-4DA8-B6F5-BD68F4EB3ECD}" type="slidenum">
              <a:rPr lang="en-US" smtClean="0"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4161641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17550" y="1162050"/>
            <a:ext cx="5575300" cy="31369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670F8F-383C-4DA8-B6F5-BD68F4EB3ECD}" type="slidenum">
              <a:rPr lang="en-US" smtClean="0"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2159148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17550" y="1162050"/>
            <a:ext cx="5575300" cy="31369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670F8F-383C-4DA8-B6F5-BD68F4EB3ECD}" type="slidenum">
              <a:rPr lang="en-US" smtClean="0"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7112499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17550" y="1162050"/>
            <a:ext cx="5575300" cy="31369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670F8F-383C-4DA8-B6F5-BD68F4EB3ECD}" type="slidenum">
              <a:rPr lang="en-US" smtClean="0"/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6795182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17550" y="1162050"/>
            <a:ext cx="5575300" cy="31369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670F8F-383C-4DA8-B6F5-BD68F4EB3ECD}" type="slidenum">
              <a:rPr lang="en-US" smtClean="0"/>
              <a:t>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410194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17550" y="1162050"/>
            <a:ext cx="5575300" cy="31369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670F8F-383C-4DA8-B6F5-BD68F4EB3ECD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8525956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17550" y="1162050"/>
            <a:ext cx="5575300" cy="31369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670F8F-383C-4DA8-B6F5-BD68F4EB3ECD}" type="slidenum">
              <a:rPr lang="en-US" smtClean="0"/>
              <a:t>41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5833945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17550" y="1162050"/>
            <a:ext cx="5575300" cy="31369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670F8F-383C-4DA8-B6F5-BD68F4EB3ECD}" type="slidenum">
              <a:rPr lang="en-US" smtClean="0"/>
              <a:t>42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201716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17550" y="1162050"/>
            <a:ext cx="5575300" cy="31369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670F8F-383C-4DA8-B6F5-BD68F4EB3ECD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4475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17550" y="1162050"/>
            <a:ext cx="5575300" cy="31369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670F8F-383C-4DA8-B6F5-BD68F4EB3ECD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686677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17550" y="1162050"/>
            <a:ext cx="5575300" cy="31369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670F8F-383C-4DA8-B6F5-BD68F4EB3ECD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077087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17550" y="1162050"/>
            <a:ext cx="5575300" cy="31369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670F8F-383C-4DA8-B6F5-BD68F4EB3ECD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659798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17550" y="1162050"/>
            <a:ext cx="5575300" cy="31369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670F8F-383C-4DA8-B6F5-BD68F4EB3ECD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20224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0252" y="1592220"/>
            <a:ext cx="9245600" cy="1143000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200" b="1">
                <a:solidFill>
                  <a:srgbClr val="D39B3C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35805" y="2293749"/>
            <a:ext cx="10497493" cy="3405464"/>
          </a:xfrm>
          <a:prstGeom prst="rect">
            <a:avLst/>
          </a:prstGeom>
        </p:spPr>
        <p:txBody>
          <a:bodyPr/>
          <a:lstStyle>
            <a:lvl1pPr>
              <a:lnSpc>
                <a:spcPct val="150000"/>
              </a:lnSpc>
              <a:buClr>
                <a:srgbClr val="2C4984"/>
              </a:buClr>
              <a:buSzPct val="105000"/>
              <a:buFont typeface="Arial" pitchFamily="34" charset="0"/>
              <a:buChar char="•"/>
              <a:defRPr sz="2400">
                <a:solidFill>
                  <a:srgbClr val="123278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ct val="100000"/>
              </a:lnSpc>
              <a:buNone/>
              <a:defRPr sz="2000">
                <a:solidFill>
                  <a:srgbClr val="123278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097280">
              <a:lnSpc>
                <a:spcPct val="100000"/>
              </a:lnSpc>
              <a:spcBef>
                <a:spcPts val="1200"/>
              </a:spcBef>
              <a:buNone/>
              <a:defRPr sz="2000">
                <a:solidFill>
                  <a:srgbClr val="123278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ct val="100000"/>
              </a:lnSpc>
              <a:spcBef>
                <a:spcPts val="600"/>
              </a:spcBef>
              <a:buNone/>
              <a:defRPr sz="2000">
                <a:solidFill>
                  <a:srgbClr val="123278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ct val="100000"/>
              </a:lnSpc>
              <a:spcBef>
                <a:spcPts val="600"/>
              </a:spcBef>
              <a:buNone/>
              <a:defRPr sz="2000">
                <a:solidFill>
                  <a:srgbClr val="123278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3289" y="5884986"/>
            <a:ext cx="2228479" cy="693561"/>
          </a:xfrm>
          <a:prstGeom prst="rect">
            <a:avLst/>
          </a:prstGeom>
        </p:spPr>
      </p:pic>
      <p:sp>
        <p:nvSpPr>
          <p:cNvPr id="7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452717" y="619498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F81F4C-CB6F-482F-8728-D5D2BDAC10F7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A7524F3-31BE-401D-9672-D62C2342400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33" r="884"/>
          <a:stretch/>
        </p:blipFill>
        <p:spPr>
          <a:xfrm>
            <a:off x="1" y="106192"/>
            <a:ext cx="11824138" cy="1214018"/>
          </a:xfrm>
          <a:prstGeom prst="rect">
            <a:avLst/>
          </a:prstGeom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hf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550252" y="1592217"/>
            <a:ext cx="9245600" cy="1143000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200" b="1">
                <a:solidFill>
                  <a:srgbClr val="D39B3C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1066802" y="2286000"/>
            <a:ext cx="10497493" cy="3459708"/>
          </a:xfrm>
          <a:prstGeom prst="rect">
            <a:avLst/>
          </a:prstGeom>
        </p:spPr>
        <p:txBody>
          <a:bodyPr/>
          <a:lstStyle>
            <a:lvl1pPr>
              <a:lnSpc>
                <a:spcPct val="150000"/>
              </a:lnSpc>
              <a:buClr>
                <a:srgbClr val="2C4984"/>
              </a:buClr>
              <a:buSzPct val="105000"/>
              <a:buFont typeface="Arial" pitchFamily="34" charset="0"/>
              <a:buChar char="•"/>
              <a:defRPr sz="2400">
                <a:solidFill>
                  <a:srgbClr val="123278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ct val="100000"/>
              </a:lnSpc>
              <a:buNone/>
              <a:defRPr sz="2000">
                <a:solidFill>
                  <a:srgbClr val="123278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097280">
              <a:lnSpc>
                <a:spcPct val="100000"/>
              </a:lnSpc>
              <a:spcBef>
                <a:spcPts val="1200"/>
              </a:spcBef>
              <a:buNone/>
              <a:defRPr sz="2000">
                <a:solidFill>
                  <a:srgbClr val="123278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ct val="100000"/>
              </a:lnSpc>
              <a:spcBef>
                <a:spcPts val="600"/>
              </a:spcBef>
              <a:buNone/>
              <a:defRPr sz="2000">
                <a:solidFill>
                  <a:srgbClr val="123278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ct val="100000"/>
              </a:lnSpc>
              <a:spcBef>
                <a:spcPts val="600"/>
              </a:spcBef>
              <a:buNone/>
              <a:defRPr sz="2000">
                <a:solidFill>
                  <a:srgbClr val="123278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3289" y="5884986"/>
            <a:ext cx="2228479" cy="693561"/>
          </a:xfrm>
          <a:prstGeom prst="rect">
            <a:avLst/>
          </a:prstGeom>
        </p:spPr>
      </p:pic>
      <p:sp>
        <p:nvSpPr>
          <p:cNvPr id="5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452717" y="619498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F81F4C-CB6F-482F-8728-D5D2BDAC10F7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136A538-FEA5-4256-8E26-4347BB01391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33" r="884"/>
          <a:stretch/>
        </p:blipFill>
        <p:spPr>
          <a:xfrm>
            <a:off x="1" y="106192"/>
            <a:ext cx="11824138" cy="121401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impl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550252" y="1321000"/>
            <a:ext cx="9245600" cy="1143000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200" b="1">
                <a:solidFill>
                  <a:srgbClr val="D39B3C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1066802" y="2060813"/>
            <a:ext cx="10497493" cy="3684895"/>
          </a:xfrm>
          <a:prstGeom prst="rect">
            <a:avLst/>
          </a:prstGeom>
        </p:spPr>
        <p:txBody>
          <a:bodyPr/>
          <a:lstStyle>
            <a:lvl1pPr>
              <a:lnSpc>
                <a:spcPct val="150000"/>
              </a:lnSpc>
              <a:buClr>
                <a:srgbClr val="2C4984"/>
              </a:buClr>
              <a:buSzPct val="105000"/>
              <a:buFont typeface="Arial" pitchFamily="34" charset="0"/>
              <a:buChar char="•"/>
              <a:defRPr sz="2400">
                <a:solidFill>
                  <a:srgbClr val="123278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ct val="100000"/>
              </a:lnSpc>
              <a:buNone/>
              <a:defRPr sz="2000">
                <a:solidFill>
                  <a:srgbClr val="123278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097280">
              <a:lnSpc>
                <a:spcPct val="100000"/>
              </a:lnSpc>
              <a:spcBef>
                <a:spcPts val="1200"/>
              </a:spcBef>
              <a:buNone/>
              <a:defRPr sz="2000">
                <a:solidFill>
                  <a:srgbClr val="123278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ct val="100000"/>
              </a:lnSpc>
              <a:spcBef>
                <a:spcPts val="600"/>
              </a:spcBef>
              <a:buNone/>
              <a:defRPr sz="2000">
                <a:solidFill>
                  <a:srgbClr val="123278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ct val="100000"/>
              </a:lnSpc>
              <a:spcBef>
                <a:spcPts val="600"/>
              </a:spcBef>
              <a:buNone/>
              <a:defRPr sz="2000">
                <a:solidFill>
                  <a:srgbClr val="123278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2" name="Rectangle 1"/>
          <p:cNvSpPr/>
          <p:nvPr userDrawn="1"/>
        </p:nvSpPr>
        <p:spPr>
          <a:xfrm>
            <a:off x="0" y="-3"/>
            <a:ext cx="12192000" cy="370390"/>
          </a:xfrm>
          <a:prstGeom prst="rect">
            <a:avLst/>
          </a:prstGeom>
          <a:solidFill>
            <a:srgbClr val="F3CA78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7" name="Rectangle 6"/>
          <p:cNvSpPr/>
          <p:nvPr userDrawn="1"/>
        </p:nvSpPr>
        <p:spPr>
          <a:xfrm>
            <a:off x="0" y="-3"/>
            <a:ext cx="12192000" cy="344654"/>
          </a:xfrm>
          <a:prstGeom prst="rect">
            <a:avLst/>
          </a:prstGeom>
          <a:solidFill>
            <a:srgbClr val="16406D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3289" y="5884986"/>
            <a:ext cx="2228479" cy="693561"/>
          </a:xfrm>
          <a:prstGeom prst="rect">
            <a:avLst/>
          </a:prstGeom>
        </p:spPr>
      </p:pic>
      <p:sp>
        <p:nvSpPr>
          <p:cNvPr id="11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452717" y="619498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F81F4C-CB6F-482F-8728-D5D2BDAC10F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36153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imple Layout no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550252" y="1321000"/>
            <a:ext cx="9245600" cy="1143000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200" b="1">
                <a:solidFill>
                  <a:srgbClr val="D39B3C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1066802" y="2060813"/>
            <a:ext cx="10497493" cy="3684895"/>
          </a:xfrm>
          <a:prstGeom prst="rect">
            <a:avLst/>
          </a:prstGeom>
        </p:spPr>
        <p:txBody>
          <a:bodyPr/>
          <a:lstStyle>
            <a:lvl1pPr>
              <a:lnSpc>
                <a:spcPct val="150000"/>
              </a:lnSpc>
              <a:buClr>
                <a:srgbClr val="2C4984"/>
              </a:buClr>
              <a:buSzPct val="105000"/>
              <a:buFont typeface="Arial" pitchFamily="34" charset="0"/>
              <a:buChar char="•"/>
              <a:defRPr sz="2400">
                <a:solidFill>
                  <a:srgbClr val="123278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ct val="100000"/>
              </a:lnSpc>
              <a:buNone/>
              <a:defRPr sz="2000">
                <a:solidFill>
                  <a:srgbClr val="123278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097280">
              <a:lnSpc>
                <a:spcPct val="100000"/>
              </a:lnSpc>
              <a:spcBef>
                <a:spcPts val="1200"/>
              </a:spcBef>
              <a:buNone/>
              <a:defRPr sz="2000">
                <a:solidFill>
                  <a:srgbClr val="123278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ct val="100000"/>
              </a:lnSpc>
              <a:spcBef>
                <a:spcPts val="600"/>
              </a:spcBef>
              <a:buNone/>
              <a:defRPr sz="2000">
                <a:solidFill>
                  <a:srgbClr val="123278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ct val="100000"/>
              </a:lnSpc>
              <a:spcBef>
                <a:spcPts val="600"/>
              </a:spcBef>
              <a:buNone/>
              <a:defRPr sz="2000">
                <a:solidFill>
                  <a:srgbClr val="123278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2" name="Rectangle 1"/>
          <p:cNvSpPr/>
          <p:nvPr userDrawn="1"/>
        </p:nvSpPr>
        <p:spPr>
          <a:xfrm>
            <a:off x="0" y="-3"/>
            <a:ext cx="12192000" cy="370390"/>
          </a:xfrm>
          <a:prstGeom prst="rect">
            <a:avLst/>
          </a:prstGeom>
          <a:solidFill>
            <a:srgbClr val="F3CA78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7" name="Rectangle 6"/>
          <p:cNvSpPr/>
          <p:nvPr userDrawn="1"/>
        </p:nvSpPr>
        <p:spPr>
          <a:xfrm>
            <a:off x="0" y="-3"/>
            <a:ext cx="12192000" cy="344654"/>
          </a:xfrm>
          <a:prstGeom prst="rect">
            <a:avLst/>
          </a:prstGeom>
          <a:solidFill>
            <a:srgbClr val="16406D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6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452717" y="619498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F81F4C-CB6F-482F-8728-D5D2BDAC10F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85097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363492"/>
            <a:ext cx="5384800" cy="3762671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2363492"/>
            <a:ext cx="5384800" cy="3762671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452717" y="619498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F81F4C-CB6F-482F-8728-D5D2BDAC10F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550252" y="1592220"/>
            <a:ext cx="9245600" cy="1143000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200" b="1">
                <a:solidFill>
                  <a:srgbClr val="D39B3C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C6E69EA-FCCE-49B4-BACB-5B879760665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33" r="884"/>
          <a:stretch/>
        </p:blipFill>
        <p:spPr>
          <a:xfrm>
            <a:off x="1" y="106192"/>
            <a:ext cx="11824138" cy="121401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2149273"/>
            <a:ext cx="5386917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838735"/>
            <a:ext cx="5386917" cy="328742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2149273"/>
            <a:ext cx="5389033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838735"/>
            <a:ext cx="5389033" cy="328742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1654483C-42DB-46AC-8B93-8AC62E022C99}" type="datetimeFigureOut">
              <a:rPr lang="en-US" smtClean="0"/>
              <a:pPr/>
              <a:t>1/13/2020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3289" y="5884986"/>
            <a:ext cx="2228479" cy="693561"/>
          </a:xfrm>
          <a:prstGeom prst="rect">
            <a:avLst/>
          </a:prstGeom>
        </p:spPr>
      </p:pic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550252" y="1592220"/>
            <a:ext cx="9245600" cy="1143000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200" b="1">
                <a:solidFill>
                  <a:srgbClr val="D39B3C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37AC258A-2080-4C80-9C9D-185BA326860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33" r="884"/>
          <a:stretch/>
        </p:blipFill>
        <p:spPr>
          <a:xfrm>
            <a:off x="1" y="106192"/>
            <a:ext cx="11824138" cy="1214018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452717" y="619498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F81F4C-CB6F-482F-8728-D5D2BDAC10F7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584" b="21868"/>
          <a:stretch/>
        </p:blipFill>
        <p:spPr>
          <a:xfrm>
            <a:off x="0" y="0"/>
            <a:ext cx="12192000" cy="1359243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DFB25A00-DDF6-42BF-A286-0C0C8A466B6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33" r="884"/>
          <a:stretch/>
        </p:blipFill>
        <p:spPr>
          <a:xfrm>
            <a:off x="1" y="106192"/>
            <a:ext cx="11824138" cy="1214018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94" r:id="rId1"/>
    <p:sldLayoutId id="2147483795" r:id="rId2"/>
    <p:sldLayoutId id="2147483801" r:id="rId3"/>
    <p:sldLayoutId id="2147483802" r:id="rId4"/>
    <p:sldLayoutId id="2147483796" r:id="rId5"/>
    <p:sldLayoutId id="2147483797" r:id="rId6"/>
  </p:sldLayoutIdLst>
  <p:txStyles>
    <p:titleStyle>
      <a:lvl1pPr algn="r" defTabSz="914400" rtl="0" eaLnBrk="1" latinLnBrk="0" hangingPunct="1">
        <a:spcBef>
          <a:spcPct val="0"/>
        </a:spcBef>
        <a:buNone/>
        <a:defRPr sz="4000" kern="1200">
          <a:solidFill>
            <a:srgbClr val="2C4984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om/imgres?imgurl=http://www.higheredjobs.com/images/AccountImages/363_1.jpg&amp;imgrefurl=http://www.higheredjobs.com/InstitutionProfile.cfm?ProfileID=15671&amp;h=121&amp;w=574&amp;sz=60&amp;tbnid=fIxJFhOqcgxVPM:&amp;tbnh=28&amp;tbnw=134&amp;prev=/images?q=millersville+university+logo&amp;zoom=1&amp;q=millersville+university+logo&amp;hl=en&amp;usg=__8DZEBUY2DF0u4z2EJVfdCBC3pew=&amp;sa=X&amp;ei=QfpPTeXXBci1tgfMhYi3AQ&amp;sqi=2&amp;ved=0CEIQ9QEwBg" TargetMode="External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1624"/>
          <a:stretch/>
        </p:blipFill>
        <p:spPr>
          <a:xfrm>
            <a:off x="0" y="1210962"/>
            <a:ext cx="12192000" cy="5647038"/>
          </a:xfrm>
          <a:prstGeom prst="rect">
            <a:avLst/>
          </a:prstGeom>
        </p:spPr>
      </p:pic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2111829" y="1941535"/>
            <a:ext cx="9125665" cy="3451559"/>
          </a:xfrm>
        </p:spPr>
        <p:txBody>
          <a:bodyPr>
            <a:normAutofit/>
          </a:bodyPr>
          <a:lstStyle/>
          <a:p>
            <a:r>
              <a:rPr lang="en-US" sz="4000">
                <a:solidFill>
                  <a:schemeClr val="bg1"/>
                </a:solidFill>
              </a:rPr>
              <a:t>SSHE-CM-2019 Kick-Off Conference</a:t>
            </a:r>
            <a:br>
              <a:rPr lang="en-US" sz="4000">
                <a:solidFill>
                  <a:schemeClr val="bg1"/>
                </a:solidFill>
              </a:rPr>
            </a:br>
            <a:r>
              <a:rPr lang="en-US" sz="4000">
                <a:solidFill>
                  <a:schemeClr val="bg1"/>
                </a:solidFill>
              </a:rPr>
              <a:t>System Overview - Part 2</a:t>
            </a:r>
            <a:br>
              <a:rPr lang="en-US" sz="4000" dirty="0">
                <a:solidFill>
                  <a:schemeClr val="bg1"/>
                </a:solidFill>
              </a:rPr>
            </a:br>
            <a:br>
              <a:rPr lang="en-US" sz="4000">
                <a:solidFill>
                  <a:schemeClr val="bg1"/>
                </a:solidFill>
              </a:rPr>
            </a:br>
            <a:r>
              <a:rPr lang="en-US" sz="2000" b="0">
                <a:solidFill>
                  <a:schemeClr val="bg1"/>
                </a:solidFill>
              </a:rPr>
              <a:t>Robert Unger, Director of Construction Management </a:t>
            </a:r>
            <a:br>
              <a:rPr lang="en-US" sz="2000" b="0">
                <a:solidFill>
                  <a:schemeClr val="bg1"/>
                </a:solidFill>
              </a:rPr>
            </a:br>
            <a:r>
              <a:rPr lang="en-US" sz="2000" b="0">
                <a:solidFill>
                  <a:schemeClr val="bg1"/>
                </a:solidFill>
              </a:rPr>
              <a:t>January 14, 2020</a:t>
            </a:r>
            <a:endParaRPr lang="en-US" sz="2000" b="0" dirty="0">
              <a:solidFill>
                <a:schemeClr val="bg1"/>
              </a:solidFill>
            </a:endParaRPr>
          </a:p>
        </p:txBody>
      </p:sp>
      <p:sp>
        <p:nvSpPr>
          <p:cNvPr id="37890" name="AutoShape 2" descr="data:image/jpg;base64,/9j/4AAQSkZJRgABAQAAAQABAAD/2wBDAAkGBwgHBgkIBwgKCgkLDRYPDQwMDRsUFRAWIB0iIiAdHx8kKDQsJCYxJx8fLT0tMTU3Ojo6Iys/RD84QzQ5Ojf/2wBDAQoKCg0MDRoPDxo3JR8lNzc3Nzc3Nzc3Nzc3Nzc3Nzc3Nzc3Nzc3Nzc3Nzc3Nzc3Nzc3Nzc3Nzc3Nzc3Nzc3Nzf/wAARCAAcAIQDASIAAhEBAxEB/8QAGwAAAgMBAQEAAAAAAAAAAAAAAAYCAwUEBwH/xAAxEAACAgEEAQMCAwcFAAAAAAABAgMEEQAFEiExBhNBIlEVI2EUFiQyQlKBYnKCkZL/xAAUAQEAAAAAAAAAAAAAAAAAAAAA/8QAFBEBAAAAAAAAAAAAAAAAAAAAAP/aAAwDAQACEQMRAD8A9j3ndauy7fLfvmRa0QzI6Rl+A+5A7xq6zcr1aMt6aVVrRRGV5B2AgGSev01xep1DbJYVlDAlAVIyCOa+dLFQSpUs+k5QzLtjM4ZgTzpgcoO/nvih+/tPoNy56spQ7Md0ggtTwiulnAiKH2nJAbLYHxnjnOCOuxrR2zc1vz7hD7EkL0bPsOHKnkeCOCME9Yca80eSYej5IPemaA+lKMoiZyUVySCQPAyFHj7a23t2l9XX9tr/AEpc3ORn/PaHmY6dUhOagkZDM2Bgnh5xnQP+RozpCG37qN5l22f1BcDLtZmEqyFVDiU8C3+1eIYjHLGSOzrnsXr+2z15767nTsUyk92J7pnr2a/LhJIpzleBdXK4XpcYxnQOe97xFtFSeZ4Zp3hryWfbjXyiY5fUcKD2OiQT3jwdQ2ne03K7aqitLC1eOGXk5Uh1kDEEYP8ApPnSjv72QLsn7ZZete2fc5lheUsgVRCIyAf0Zm/5keANUm5Yr+o4qtdgovJQhcmUxZAgsOF5gErkoB0M+QOzoHred2q7NTNy77ogDKpaOMvgkgDIHfkgf51O/uUNCtHYnjnKO6oBHEWYFiAAQPHZA/zpU9U1blL0HuMd65+1GOZJQTkmGISo3FmPbcQD9RwcDvxksPqThJt0UTOR71uuq8WIY/nITgjvOAT19s/Gg1cjVVSzFcrR2IOftyDK842Q4/VWAI/yNIO2Pd/AvSm4S7puEs92eKCxznPF43R8jA6zkAhv5sjzqOxbldp09rs37luzDudKSCMSTtkWkZigBz5dcjPwY+vJ0Ho2dfMj76Rtgr7ruUT53SZDSvyVppWsuzOkblChjAABdfq5Z5AsCOgBrl2eHeZ9h2bcks7huhmrfxdT8Q9iRh/SyHrsd5yy8sjJ6xoH5LUT2Za4Le5Eqs2UYLhs4w2MH+U9A9dZ8jV2vMbVkX5Y/at7k1QybPIiWJ2DqzWpY35YPn6ADjrKg/Y63Kr2vxC36dnuWzZW4lmGb3m5mo31ec+AVeL/AMnyc6By0aB40aDh3iKCeoIrdRLULyKGjcZHnzj5xriE0M0KxvtqBZ1SF1b5TLjiTx+ACcH+7Hz3t6NAsDZ9nahFKPTtMo8DK0Xtj6UUEhMccEZ+OhnRJtm0Tw3RL6fhIUCZlMY5SOuQD0P5gBjIJPwNM+jQKq16SBpIfTMTN7Ai5BAOau3Ep2uSpBJ7+PONTiSnVSxUh2E+zK4rSggnnGeYwxIOVAGcZIw48Z0z6NAs31q22V72wR2JVhkROS8voHPKglegeC9fPIedVR7btVpRF+7VZUn4xyCWPGFXmVz9P9PDr7EjGmvRoM7Z6tZdrWOOhHVilB5QEA5z19X3JH31Gn6f2mkwNWhDHhSqgDpFPRCj+kfoMa09GgzRsG0CtDVG21RXhf3IohGOMbfdR8H9Rq2vtG3VoYoa9GvHFDJ7saJGAqP39QHwez/3rt0aDNm2HaZ7zXpdvrtacAPKUGWx4J+5HwT2NR/d3ZvahiXbq6RwFvaWNePDljkBjwDgZHg4GtTRoMub07s04f3dsqnkiRn8oD6U7QdeApAI+3xqrZaMyW7Fy1WirnAgqwoQxjhXvs/3MxJIHWAvyCdbOjQGjRo0H//Z">
            <a:hlinkClick r:id="rId3"/>
          </p:cNvPr>
          <p:cNvSpPr>
            <a:spLocks noChangeAspect="1" noChangeArrowheads="1"/>
          </p:cNvSpPr>
          <p:nvPr/>
        </p:nvSpPr>
        <p:spPr bwMode="auto">
          <a:xfrm>
            <a:off x="1679575" y="-136525"/>
            <a:ext cx="1257300" cy="2667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11830" y="4820258"/>
            <a:ext cx="3708873" cy="11456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945097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/>
              <a:t>Hierarchy of Requirements Documents</a:t>
            </a:r>
            <a:br>
              <a:rPr lang="en-US"/>
            </a:br>
            <a:br>
              <a:rPr lang="en-US"/>
            </a:br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F4D4B0C-B932-4D87-AA50-0C237DA253F3}"/>
              </a:ext>
            </a:extLst>
          </p:cNvPr>
          <p:cNvSpPr txBox="1"/>
          <p:nvPr/>
        </p:nvSpPr>
        <p:spPr>
          <a:xfrm>
            <a:off x="3183820" y="4296284"/>
            <a:ext cx="4959809" cy="1938992"/>
          </a:xfrm>
          <a:prstGeom prst="rect">
            <a:avLst/>
          </a:prstGeom>
          <a:solidFill>
            <a:srgbClr val="FFCC99"/>
          </a:solidFill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>
              <a:spcBef>
                <a:spcPts val="600"/>
              </a:spcBef>
            </a:pPr>
            <a:r>
              <a:rPr lang="en-US" sz="2000" b="1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algn="ctr">
              <a:spcBef>
                <a:spcPts val="600"/>
              </a:spcBef>
            </a:pPr>
            <a:r>
              <a:rPr lang="en-US" sz="2000" b="1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US" sz="2000" b="1" i="1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spcBef>
                <a:spcPts val="600"/>
              </a:spcBef>
            </a:pPr>
            <a:r>
              <a:rPr lang="en-US" sz="2000" b="1" i="1">
                <a:latin typeface="Arial" panose="020B0604020202020204" pitchFamily="34" charset="0"/>
                <a:cs typeface="Arial" panose="020B0604020202020204" pitchFamily="34" charset="0"/>
              </a:rPr>
              <a:t>the System</a:t>
            </a:r>
          </a:p>
          <a:p>
            <a:pPr algn="ctr">
              <a:spcBef>
                <a:spcPts val="600"/>
              </a:spcBef>
            </a:pPr>
            <a:r>
              <a:rPr lang="en-US" sz="2000" b="1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algn="ctr">
              <a:spcBef>
                <a:spcPts val="600"/>
              </a:spcBef>
            </a:pPr>
            <a:r>
              <a:rPr lang="en-US" sz="2000" b="1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CA7291A-45F5-4064-8C8F-D96A5C7675BD}"/>
              </a:ext>
            </a:extLst>
          </p:cNvPr>
          <p:cNvSpPr txBox="1"/>
          <p:nvPr/>
        </p:nvSpPr>
        <p:spPr>
          <a:xfrm>
            <a:off x="8850459" y="2163720"/>
            <a:ext cx="2712252" cy="1015663"/>
          </a:xfrm>
          <a:prstGeom prst="rect">
            <a:avLst/>
          </a:prstGeom>
          <a:solidFill>
            <a:srgbClr val="FFCC99"/>
          </a:solidFill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Commonwealth Procurement Code, PaS 62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A992221-036B-4762-93DE-FCCF06C9EAA7}"/>
              </a:ext>
            </a:extLst>
          </p:cNvPr>
          <p:cNvSpPr txBox="1"/>
          <p:nvPr/>
        </p:nvSpPr>
        <p:spPr>
          <a:xfrm>
            <a:off x="4307387" y="2413337"/>
            <a:ext cx="2712252" cy="1015663"/>
          </a:xfrm>
          <a:prstGeom prst="rect">
            <a:avLst/>
          </a:prstGeom>
          <a:solidFill>
            <a:srgbClr val="FFCC99"/>
          </a:solidFill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000" b="1">
                <a:latin typeface="Arial" panose="020B0604020202020204" pitchFamily="34" charset="0"/>
                <a:cs typeface="Arial" panose="020B0604020202020204" pitchFamily="34" charset="0"/>
              </a:rPr>
              <a:t>Act 188 of 1982,</a:t>
            </a:r>
          </a:p>
          <a:p>
            <a:pPr algn="ctr"/>
            <a:r>
              <a:rPr lang="en-US" sz="2000" b="1">
                <a:latin typeface="Arial" panose="020B0604020202020204" pitchFamily="34" charset="0"/>
                <a:cs typeface="Arial" panose="020B0604020202020204" pitchFamily="34" charset="0"/>
              </a:rPr>
              <a:t>the System's </a:t>
            </a: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Enabling Legislation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741544C-1910-41BF-8EF9-D7A6E17D873A}"/>
              </a:ext>
            </a:extLst>
          </p:cNvPr>
          <p:cNvSpPr txBox="1"/>
          <p:nvPr/>
        </p:nvSpPr>
        <p:spPr>
          <a:xfrm>
            <a:off x="629290" y="2791473"/>
            <a:ext cx="1981200" cy="1077218"/>
          </a:xfrm>
          <a:prstGeom prst="rect">
            <a:avLst/>
          </a:prstGeom>
          <a:solidFill>
            <a:srgbClr val="FFFFCC"/>
          </a:solidFill>
          <a:ln w="12700">
            <a:solidFill>
              <a:schemeClr val="tx1"/>
            </a:solidFill>
            <a:prstDash val="dash"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b="1">
                <a:latin typeface="Arial" panose="020B0604020202020204" pitchFamily="34" charset="0"/>
                <a:cs typeface="Arial" panose="020B0604020202020204" pitchFamily="34" charset="0"/>
              </a:rPr>
              <a:t>Commonwealth Management </a:t>
            </a:r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Directives and Executive Orders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FC24D6A-4F4B-485D-A58C-531271085AE8}"/>
              </a:ext>
            </a:extLst>
          </p:cNvPr>
          <p:cNvSpPr txBox="1"/>
          <p:nvPr/>
        </p:nvSpPr>
        <p:spPr>
          <a:xfrm flipH="1">
            <a:off x="635643" y="4597635"/>
            <a:ext cx="1630681" cy="1077218"/>
          </a:xfrm>
          <a:prstGeom prst="rect">
            <a:avLst/>
          </a:prstGeom>
          <a:solidFill>
            <a:srgbClr val="FFFFCC"/>
          </a:solidFill>
          <a:ln w="12700">
            <a:solidFill>
              <a:schemeClr val="tx1"/>
            </a:solidFill>
            <a:prstDash val="dash"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DGS documents and procedures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4034B35-2EF8-4E4B-9DA6-5BF405E1F593}"/>
              </a:ext>
            </a:extLst>
          </p:cNvPr>
          <p:cNvSpPr txBox="1"/>
          <p:nvPr/>
        </p:nvSpPr>
        <p:spPr>
          <a:xfrm>
            <a:off x="9061125" y="3429000"/>
            <a:ext cx="2502257" cy="1015663"/>
          </a:xfrm>
          <a:prstGeom prst="rect">
            <a:avLst/>
          </a:prstGeom>
          <a:solidFill>
            <a:srgbClr val="FFCC99"/>
          </a:solidFill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000" b="1">
                <a:latin typeface="Arial" panose="020B0604020202020204" pitchFamily="34" charset="0"/>
                <a:cs typeface="Arial" panose="020B0604020202020204" pitchFamily="34" charset="0"/>
              </a:rPr>
              <a:t>other Commonwealth statutes</a:t>
            </a:r>
            <a:endParaRPr 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8F895530-9998-46F4-8A46-D0C9D5CABB7E}"/>
              </a:ext>
            </a:extLst>
          </p:cNvPr>
          <p:cNvCxnSpPr>
            <a:cxnSpLocks/>
            <a:stCxn id="7" idx="2"/>
          </p:cNvCxnSpPr>
          <p:nvPr/>
        </p:nvCxnSpPr>
        <p:spPr>
          <a:xfrm>
            <a:off x="5663513" y="3429000"/>
            <a:ext cx="0" cy="821117"/>
          </a:xfrm>
          <a:prstGeom prst="straightConnector1">
            <a:avLst/>
          </a:prstGeom>
          <a:ln w="762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53A7E6B9-94AB-468D-9B5F-C924A934A037}"/>
              </a:ext>
            </a:extLst>
          </p:cNvPr>
          <p:cNvCxnSpPr>
            <a:cxnSpLocks/>
          </p:cNvCxnSpPr>
          <p:nvPr/>
        </p:nvCxnSpPr>
        <p:spPr>
          <a:xfrm flipH="1">
            <a:off x="7730899" y="2671551"/>
            <a:ext cx="1119560" cy="1624733"/>
          </a:xfrm>
          <a:prstGeom prst="straightConnector1">
            <a:avLst/>
          </a:prstGeom>
          <a:ln w="508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5D38CE09-5DB4-4568-9607-F28FE17A4D37}"/>
              </a:ext>
            </a:extLst>
          </p:cNvPr>
          <p:cNvCxnSpPr>
            <a:cxnSpLocks/>
            <a:stCxn id="10" idx="1"/>
          </p:cNvCxnSpPr>
          <p:nvPr/>
        </p:nvCxnSpPr>
        <p:spPr>
          <a:xfrm flipH="1">
            <a:off x="8143629" y="3936832"/>
            <a:ext cx="917496" cy="660803"/>
          </a:xfrm>
          <a:prstGeom prst="straightConnector1">
            <a:avLst/>
          </a:prstGeom>
          <a:ln w="508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83A61412-5EAC-4181-B307-294FADFB6126}"/>
              </a:ext>
            </a:extLst>
          </p:cNvPr>
          <p:cNvCxnSpPr>
            <a:cxnSpLocks/>
          </p:cNvCxnSpPr>
          <p:nvPr/>
        </p:nvCxnSpPr>
        <p:spPr>
          <a:xfrm>
            <a:off x="2610490" y="3884079"/>
            <a:ext cx="573330" cy="383154"/>
          </a:xfrm>
          <a:prstGeom prst="straightConnector1">
            <a:avLst/>
          </a:prstGeom>
          <a:ln w="25400">
            <a:solidFill>
              <a:schemeClr val="tx1"/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E76FEA5E-9501-4C46-AAEC-55F9BBB3A8B9}"/>
              </a:ext>
            </a:extLst>
          </p:cNvPr>
          <p:cNvCxnSpPr>
            <a:cxnSpLocks/>
            <a:stCxn id="9" idx="1"/>
          </p:cNvCxnSpPr>
          <p:nvPr/>
        </p:nvCxnSpPr>
        <p:spPr>
          <a:xfrm>
            <a:off x="2266324" y="5136244"/>
            <a:ext cx="894932" cy="0"/>
          </a:xfrm>
          <a:prstGeom prst="straightConnector1">
            <a:avLst/>
          </a:prstGeom>
          <a:ln w="25400">
            <a:solidFill>
              <a:schemeClr val="tx1"/>
            </a:solidFill>
            <a:prstDash val="sysDot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6822709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/>
              <a:t>Hierarchy of Requirements Documents</a:t>
            </a:r>
            <a:br>
              <a:rPr lang="en-US"/>
            </a:br>
            <a:br>
              <a:rPr lang="en-US"/>
            </a:br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F4D4B0C-B932-4D87-AA50-0C237DA253F3}"/>
              </a:ext>
            </a:extLst>
          </p:cNvPr>
          <p:cNvSpPr txBox="1"/>
          <p:nvPr/>
        </p:nvSpPr>
        <p:spPr>
          <a:xfrm>
            <a:off x="3183820" y="4296284"/>
            <a:ext cx="4959809" cy="1938992"/>
          </a:xfrm>
          <a:prstGeom prst="rect">
            <a:avLst/>
          </a:prstGeom>
          <a:solidFill>
            <a:srgbClr val="FFCC99"/>
          </a:solidFill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>
              <a:spcBef>
                <a:spcPts val="600"/>
              </a:spcBef>
            </a:pPr>
            <a:r>
              <a:rPr lang="en-US" sz="2000" b="1">
                <a:latin typeface="Arial" panose="020B0604020202020204" pitchFamily="34" charset="0"/>
                <a:cs typeface="Arial" panose="020B0604020202020204" pitchFamily="34" charset="0"/>
              </a:rPr>
              <a:t>no System regulations</a:t>
            </a:r>
          </a:p>
          <a:p>
            <a:pPr algn="ctr">
              <a:spcBef>
                <a:spcPts val="600"/>
              </a:spcBef>
            </a:pPr>
            <a:r>
              <a:rPr lang="en-US" sz="2000" b="1">
                <a:latin typeface="Arial" panose="020B0604020202020204" pitchFamily="34" charset="0"/>
                <a:cs typeface="Arial" panose="020B0604020202020204" pitchFamily="34" charset="0"/>
              </a:rPr>
              <a:t>BOG </a:t>
            </a: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Policy 1998-04-A, </a:t>
            </a:r>
            <a:r>
              <a:rPr lang="en-US" sz="2000" b="1" i="1" dirty="0">
                <a:latin typeface="Arial" panose="020B0604020202020204" pitchFamily="34" charset="0"/>
                <a:cs typeface="Arial" panose="020B0604020202020204" pitchFamily="34" charset="0"/>
              </a:rPr>
              <a:t>Procurement</a:t>
            </a:r>
          </a:p>
          <a:p>
            <a:pPr algn="ctr">
              <a:spcBef>
                <a:spcPts val="600"/>
              </a:spcBef>
            </a:pPr>
            <a:r>
              <a:rPr lang="en-US" sz="2000" b="1">
                <a:latin typeface="Arial" panose="020B0604020202020204" pitchFamily="34" charset="0"/>
                <a:cs typeface="Arial" panose="020B0604020202020204" pitchFamily="34" charset="0"/>
              </a:rPr>
              <a:t>System standard contracts</a:t>
            </a:r>
            <a:endParaRPr 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spcBef>
                <a:spcPts val="600"/>
              </a:spcBef>
            </a:pPr>
            <a:r>
              <a:rPr lang="en-US" sz="2000" b="1">
                <a:latin typeface="Arial" panose="020B0604020202020204" pitchFamily="34" charset="0"/>
                <a:cs typeface="Arial" panose="020B0604020202020204" pitchFamily="34" charset="0"/>
              </a:rPr>
              <a:t>System procedures manuals</a:t>
            </a:r>
          </a:p>
          <a:p>
            <a:pPr algn="ctr">
              <a:spcBef>
                <a:spcPts val="600"/>
              </a:spcBef>
            </a:pPr>
            <a:r>
              <a:rPr lang="en-US" sz="2000" b="1">
                <a:latin typeface="Arial" panose="020B0604020202020204" pitchFamily="34" charset="0"/>
                <a:cs typeface="Arial" panose="020B0604020202020204" pitchFamily="34" charset="0"/>
              </a:rPr>
              <a:t>general </a:t>
            </a: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guidance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CA7291A-45F5-4064-8C8F-D96A5C7675BD}"/>
              </a:ext>
            </a:extLst>
          </p:cNvPr>
          <p:cNvSpPr txBox="1"/>
          <p:nvPr/>
        </p:nvSpPr>
        <p:spPr>
          <a:xfrm>
            <a:off x="8850459" y="2163720"/>
            <a:ext cx="2712252" cy="1015663"/>
          </a:xfrm>
          <a:prstGeom prst="rect">
            <a:avLst/>
          </a:prstGeom>
          <a:solidFill>
            <a:srgbClr val="FFCC99"/>
          </a:solidFill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tx2">
                    <a:lumMod val="40000"/>
                    <a:lumOff val="6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Commonwealth Procurement Code, PaS 62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A992221-036B-4762-93DE-FCCF06C9EAA7}"/>
              </a:ext>
            </a:extLst>
          </p:cNvPr>
          <p:cNvSpPr txBox="1"/>
          <p:nvPr/>
        </p:nvSpPr>
        <p:spPr>
          <a:xfrm>
            <a:off x="4307387" y="2413337"/>
            <a:ext cx="2712252" cy="1015663"/>
          </a:xfrm>
          <a:prstGeom prst="rect">
            <a:avLst/>
          </a:prstGeom>
          <a:solidFill>
            <a:srgbClr val="FFCC99"/>
          </a:solidFill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000" b="1">
                <a:solidFill>
                  <a:schemeClr val="tx2">
                    <a:lumMod val="40000"/>
                    <a:lumOff val="6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Act 188 of 1982,</a:t>
            </a:r>
          </a:p>
          <a:p>
            <a:pPr algn="ctr"/>
            <a:r>
              <a:rPr lang="en-US" sz="2000" b="1">
                <a:solidFill>
                  <a:schemeClr val="tx2">
                    <a:lumMod val="40000"/>
                    <a:lumOff val="6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System's </a:t>
            </a:r>
            <a:r>
              <a:rPr lang="en-US" sz="2000" b="1" dirty="0">
                <a:solidFill>
                  <a:schemeClr val="tx2">
                    <a:lumMod val="40000"/>
                    <a:lumOff val="6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Enabling Legislation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741544C-1910-41BF-8EF9-D7A6E17D873A}"/>
              </a:ext>
            </a:extLst>
          </p:cNvPr>
          <p:cNvSpPr txBox="1"/>
          <p:nvPr/>
        </p:nvSpPr>
        <p:spPr>
          <a:xfrm>
            <a:off x="629290" y="2791473"/>
            <a:ext cx="1981200" cy="1077218"/>
          </a:xfrm>
          <a:prstGeom prst="rect">
            <a:avLst/>
          </a:prstGeom>
          <a:solidFill>
            <a:srgbClr val="FFFFCC"/>
          </a:solidFill>
          <a:ln w="12700">
            <a:solidFill>
              <a:schemeClr val="tx1"/>
            </a:solidFill>
            <a:prstDash val="dash"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b="1">
                <a:solidFill>
                  <a:schemeClr val="tx2">
                    <a:lumMod val="40000"/>
                    <a:lumOff val="6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Commonwealth Management </a:t>
            </a:r>
            <a:r>
              <a:rPr lang="en-US" sz="1600" b="1" dirty="0">
                <a:solidFill>
                  <a:schemeClr val="tx2">
                    <a:lumMod val="40000"/>
                    <a:lumOff val="6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Directives and Executive Orders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FC24D6A-4F4B-485D-A58C-531271085AE8}"/>
              </a:ext>
            </a:extLst>
          </p:cNvPr>
          <p:cNvSpPr txBox="1"/>
          <p:nvPr/>
        </p:nvSpPr>
        <p:spPr>
          <a:xfrm flipH="1">
            <a:off x="635643" y="4597635"/>
            <a:ext cx="1630681" cy="1077218"/>
          </a:xfrm>
          <a:prstGeom prst="rect">
            <a:avLst/>
          </a:prstGeom>
          <a:solidFill>
            <a:srgbClr val="FFFFCC"/>
          </a:solidFill>
          <a:ln w="12700">
            <a:solidFill>
              <a:schemeClr val="tx1"/>
            </a:solidFill>
            <a:prstDash val="dash"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tx2">
                    <a:lumMod val="40000"/>
                    <a:lumOff val="6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DGS documents and procedures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4034B35-2EF8-4E4B-9DA6-5BF405E1F593}"/>
              </a:ext>
            </a:extLst>
          </p:cNvPr>
          <p:cNvSpPr txBox="1"/>
          <p:nvPr/>
        </p:nvSpPr>
        <p:spPr>
          <a:xfrm>
            <a:off x="9061125" y="3429000"/>
            <a:ext cx="2502257" cy="1015663"/>
          </a:xfrm>
          <a:prstGeom prst="rect">
            <a:avLst/>
          </a:prstGeom>
          <a:solidFill>
            <a:srgbClr val="FFCC99"/>
          </a:solidFill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000" b="1">
                <a:solidFill>
                  <a:schemeClr val="tx2">
                    <a:lumMod val="40000"/>
                    <a:lumOff val="6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other Commonwealth statutes</a:t>
            </a:r>
            <a:endParaRPr lang="en-US" sz="2000" b="1" dirty="0">
              <a:solidFill>
                <a:schemeClr val="tx2">
                  <a:lumMod val="40000"/>
                  <a:lumOff val="6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8F895530-9998-46F4-8A46-D0C9D5CABB7E}"/>
              </a:ext>
            </a:extLst>
          </p:cNvPr>
          <p:cNvCxnSpPr>
            <a:cxnSpLocks/>
            <a:stCxn id="7" idx="2"/>
          </p:cNvCxnSpPr>
          <p:nvPr/>
        </p:nvCxnSpPr>
        <p:spPr>
          <a:xfrm>
            <a:off x="5663513" y="3429000"/>
            <a:ext cx="0" cy="821117"/>
          </a:xfrm>
          <a:prstGeom prst="straightConnector1">
            <a:avLst/>
          </a:prstGeom>
          <a:ln w="762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53A7E6B9-94AB-468D-9B5F-C924A934A037}"/>
              </a:ext>
            </a:extLst>
          </p:cNvPr>
          <p:cNvCxnSpPr>
            <a:cxnSpLocks/>
          </p:cNvCxnSpPr>
          <p:nvPr/>
        </p:nvCxnSpPr>
        <p:spPr>
          <a:xfrm flipH="1">
            <a:off x="7730899" y="2671551"/>
            <a:ext cx="1119560" cy="1624733"/>
          </a:xfrm>
          <a:prstGeom prst="straightConnector1">
            <a:avLst/>
          </a:prstGeom>
          <a:ln w="508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5D38CE09-5DB4-4568-9607-F28FE17A4D37}"/>
              </a:ext>
            </a:extLst>
          </p:cNvPr>
          <p:cNvCxnSpPr>
            <a:cxnSpLocks/>
            <a:stCxn id="10" idx="1"/>
          </p:cNvCxnSpPr>
          <p:nvPr/>
        </p:nvCxnSpPr>
        <p:spPr>
          <a:xfrm flipH="1">
            <a:off x="8143629" y="3936832"/>
            <a:ext cx="917496" cy="660803"/>
          </a:xfrm>
          <a:prstGeom prst="straightConnector1">
            <a:avLst/>
          </a:prstGeom>
          <a:ln w="508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83A61412-5EAC-4181-B307-294FADFB6126}"/>
              </a:ext>
            </a:extLst>
          </p:cNvPr>
          <p:cNvCxnSpPr>
            <a:cxnSpLocks/>
          </p:cNvCxnSpPr>
          <p:nvPr/>
        </p:nvCxnSpPr>
        <p:spPr>
          <a:xfrm>
            <a:off x="2610490" y="3884079"/>
            <a:ext cx="573330" cy="383154"/>
          </a:xfrm>
          <a:prstGeom prst="straightConnector1">
            <a:avLst/>
          </a:prstGeom>
          <a:ln w="25400">
            <a:solidFill>
              <a:schemeClr val="tx1"/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E76FEA5E-9501-4C46-AAEC-55F9BBB3A8B9}"/>
              </a:ext>
            </a:extLst>
          </p:cNvPr>
          <p:cNvCxnSpPr>
            <a:cxnSpLocks/>
            <a:stCxn id="9" idx="1"/>
          </p:cNvCxnSpPr>
          <p:nvPr/>
        </p:nvCxnSpPr>
        <p:spPr>
          <a:xfrm>
            <a:off x="2266324" y="5136244"/>
            <a:ext cx="894932" cy="0"/>
          </a:xfrm>
          <a:prstGeom prst="straightConnector1">
            <a:avLst/>
          </a:prstGeom>
          <a:ln w="25400">
            <a:solidFill>
              <a:schemeClr val="tx1"/>
            </a:solidFill>
            <a:prstDash val="sysDot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3898997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/>
              <a:t>Hierarchy of Requirements Documents</a:t>
            </a:r>
            <a:br>
              <a:rPr lang="en-US"/>
            </a:br>
            <a:br>
              <a:rPr lang="en-US"/>
            </a:br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F4D4B0C-B932-4D87-AA50-0C237DA253F3}"/>
              </a:ext>
            </a:extLst>
          </p:cNvPr>
          <p:cNvSpPr txBox="1"/>
          <p:nvPr/>
        </p:nvSpPr>
        <p:spPr>
          <a:xfrm>
            <a:off x="3183820" y="4296284"/>
            <a:ext cx="4959809" cy="1938992"/>
          </a:xfrm>
          <a:prstGeom prst="rect">
            <a:avLst/>
          </a:prstGeom>
          <a:solidFill>
            <a:srgbClr val="FFCC99"/>
          </a:solidFill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>
              <a:spcBef>
                <a:spcPts val="600"/>
              </a:spcBef>
            </a:pPr>
            <a:r>
              <a:rPr lang="en-US" sz="2000" b="1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 System regulations</a:t>
            </a:r>
          </a:p>
          <a:p>
            <a:pPr algn="ctr">
              <a:spcBef>
                <a:spcPts val="600"/>
              </a:spcBef>
            </a:pPr>
            <a:r>
              <a:rPr lang="en-US" sz="2000" b="1">
                <a:latin typeface="Arial" panose="020B0604020202020204" pitchFamily="34" charset="0"/>
                <a:cs typeface="Arial" panose="020B0604020202020204" pitchFamily="34" charset="0"/>
              </a:rPr>
              <a:t>BOG </a:t>
            </a: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Policy 1998-04-A, </a:t>
            </a:r>
            <a:r>
              <a:rPr lang="en-US" sz="2000" b="1" i="1" dirty="0">
                <a:latin typeface="Arial" panose="020B0604020202020204" pitchFamily="34" charset="0"/>
                <a:cs typeface="Arial" panose="020B0604020202020204" pitchFamily="34" charset="0"/>
              </a:rPr>
              <a:t>Procurement</a:t>
            </a:r>
          </a:p>
          <a:p>
            <a:pPr algn="ctr">
              <a:spcBef>
                <a:spcPts val="600"/>
              </a:spcBef>
            </a:pPr>
            <a:r>
              <a:rPr lang="en-US" sz="2000" b="1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System standard contracts</a:t>
            </a:r>
            <a:endParaRPr lang="en-US" sz="2000" b="1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spcBef>
                <a:spcPts val="600"/>
              </a:spcBef>
            </a:pPr>
            <a:r>
              <a:rPr lang="en-US" sz="2000" b="1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System procedures manuals</a:t>
            </a:r>
          </a:p>
          <a:p>
            <a:pPr algn="ctr">
              <a:spcBef>
                <a:spcPts val="600"/>
              </a:spcBef>
            </a:pPr>
            <a:r>
              <a:rPr lang="en-US" sz="2000" b="1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general </a:t>
            </a:r>
            <a:r>
              <a:rPr lang="en-US" sz="2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guidance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CA7291A-45F5-4064-8C8F-D96A5C7675BD}"/>
              </a:ext>
            </a:extLst>
          </p:cNvPr>
          <p:cNvSpPr txBox="1"/>
          <p:nvPr/>
        </p:nvSpPr>
        <p:spPr>
          <a:xfrm>
            <a:off x="8850459" y="2163720"/>
            <a:ext cx="2712252" cy="1015663"/>
          </a:xfrm>
          <a:prstGeom prst="rect">
            <a:avLst/>
          </a:prstGeom>
          <a:solidFill>
            <a:srgbClr val="FFCC99"/>
          </a:solidFill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tx2">
                    <a:lumMod val="40000"/>
                    <a:lumOff val="6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Commonwealth Procurement Code, PaS 62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A992221-036B-4762-93DE-FCCF06C9EAA7}"/>
              </a:ext>
            </a:extLst>
          </p:cNvPr>
          <p:cNvSpPr txBox="1"/>
          <p:nvPr/>
        </p:nvSpPr>
        <p:spPr>
          <a:xfrm>
            <a:off x="4307387" y="2413337"/>
            <a:ext cx="2712252" cy="1015663"/>
          </a:xfrm>
          <a:prstGeom prst="rect">
            <a:avLst/>
          </a:prstGeom>
          <a:solidFill>
            <a:srgbClr val="FFCC99"/>
          </a:solidFill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000" b="1">
                <a:solidFill>
                  <a:schemeClr val="tx2">
                    <a:lumMod val="40000"/>
                    <a:lumOff val="6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Act 188 of 1982,</a:t>
            </a:r>
          </a:p>
          <a:p>
            <a:pPr algn="ctr"/>
            <a:r>
              <a:rPr lang="en-US" sz="2000" b="1">
                <a:solidFill>
                  <a:schemeClr val="tx2">
                    <a:lumMod val="40000"/>
                    <a:lumOff val="6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System's </a:t>
            </a:r>
            <a:r>
              <a:rPr lang="en-US" sz="2000" b="1" dirty="0">
                <a:solidFill>
                  <a:schemeClr val="tx2">
                    <a:lumMod val="40000"/>
                    <a:lumOff val="6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Enabling Legislation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741544C-1910-41BF-8EF9-D7A6E17D873A}"/>
              </a:ext>
            </a:extLst>
          </p:cNvPr>
          <p:cNvSpPr txBox="1"/>
          <p:nvPr/>
        </p:nvSpPr>
        <p:spPr>
          <a:xfrm>
            <a:off x="629290" y="2791473"/>
            <a:ext cx="1981200" cy="1077218"/>
          </a:xfrm>
          <a:prstGeom prst="rect">
            <a:avLst/>
          </a:prstGeom>
          <a:solidFill>
            <a:srgbClr val="FFFFCC"/>
          </a:solidFill>
          <a:ln w="12700">
            <a:solidFill>
              <a:schemeClr val="tx1"/>
            </a:solidFill>
            <a:prstDash val="dash"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b="1">
                <a:solidFill>
                  <a:schemeClr val="tx2">
                    <a:lumMod val="40000"/>
                    <a:lumOff val="6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Commonwealth Management </a:t>
            </a:r>
            <a:r>
              <a:rPr lang="en-US" sz="1600" b="1" dirty="0">
                <a:solidFill>
                  <a:schemeClr val="tx2">
                    <a:lumMod val="40000"/>
                    <a:lumOff val="6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Directives and Executive Orders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FC24D6A-4F4B-485D-A58C-531271085AE8}"/>
              </a:ext>
            </a:extLst>
          </p:cNvPr>
          <p:cNvSpPr txBox="1"/>
          <p:nvPr/>
        </p:nvSpPr>
        <p:spPr>
          <a:xfrm flipH="1">
            <a:off x="635643" y="4597635"/>
            <a:ext cx="1630681" cy="1077218"/>
          </a:xfrm>
          <a:prstGeom prst="rect">
            <a:avLst/>
          </a:prstGeom>
          <a:solidFill>
            <a:srgbClr val="FFFFCC"/>
          </a:solidFill>
          <a:ln w="12700">
            <a:solidFill>
              <a:schemeClr val="tx1"/>
            </a:solidFill>
            <a:prstDash val="dash"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tx2">
                    <a:lumMod val="40000"/>
                    <a:lumOff val="6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DGS documents and procedures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4034B35-2EF8-4E4B-9DA6-5BF405E1F593}"/>
              </a:ext>
            </a:extLst>
          </p:cNvPr>
          <p:cNvSpPr txBox="1"/>
          <p:nvPr/>
        </p:nvSpPr>
        <p:spPr>
          <a:xfrm>
            <a:off x="9061125" y="3429000"/>
            <a:ext cx="2502257" cy="1015663"/>
          </a:xfrm>
          <a:prstGeom prst="rect">
            <a:avLst/>
          </a:prstGeom>
          <a:solidFill>
            <a:srgbClr val="FFCC99"/>
          </a:solidFill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000" b="1">
                <a:solidFill>
                  <a:schemeClr val="tx2">
                    <a:lumMod val="40000"/>
                    <a:lumOff val="6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other Commonwealth statutes</a:t>
            </a:r>
            <a:endParaRPr lang="en-US" sz="2000" b="1" dirty="0">
              <a:solidFill>
                <a:schemeClr val="tx2">
                  <a:lumMod val="40000"/>
                  <a:lumOff val="6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8F895530-9998-46F4-8A46-D0C9D5CABB7E}"/>
              </a:ext>
            </a:extLst>
          </p:cNvPr>
          <p:cNvCxnSpPr>
            <a:cxnSpLocks/>
            <a:stCxn id="7" idx="2"/>
          </p:cNvCxnSpPr>
          <p:nvPr/>
        </p:nvCxnSpPr>
        <p:spPr>
          <a:xfrm>
            <a:off x="5663513" y="3429000"/>
            <a:ext cx="0" cy="821117"/>
          </a:xfrm>
          <a:prstGeom prst="straightConnector1">
            <a:avLst/>
          </a:prstGeom>
          <a:ln w="762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53A7E6B9-94AB-468D-9B5F-C924A934A037}"/>
              </a:ext>
            </a:extLst>
          </p:cNvPr>
          <p:cNvCxnSpPr>
            <a:cxnSpLocks/>
          </p:cNvCxnSpPr>
          <p:nvPr/>
        </p:nvCxnSpPr>
        <p:spPr>
          <a:xfrm flipH="1">
            <a:off x="7730899" y="2671551"/>
            <a:ext cx="1119560" cy="1624733"/>
          </a:xfrm>
          <a:prstGeom prst="straightConnector1">
            <a:avLst/>
          </a:prstGeom>
          <a:ln w="508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5D38CE09-5DB4-4568-9607-F28FE17A4D37}"/>
              </a:ext>
            </a:extLst>
          </p:cNvPr>
          <p:cNvCxnSpPr>
            <a:cxnSpLocks/>
            <a:stCxn id="10" idx="1"/>
          </p:cNvCxnSpPr>
          <p:nvPr/>
        </p:nvCxnSpPr>
        <p:spPr>
          <a:xfrm flipH="1">
            <a:off x="8143629" y="3936832"/>
            <a:ext cx="917496" cy="660803"/>
          </a:xfrm>
          <a:prstGeom prst="straightConnector1">
            <a:avLst/>
          </a:prstGeom>
          <a:ln w="508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83A61412-5EAC-4181-B307-294FADFB6126}"/>
              </a:ext>
            </a:extLst>
          </p:cNvPr>
          <p:cNvCxnSpPr>
            <a:cxnSpLocks/>
          </p:cNvCxnSpPr>
          <p:nvPr/>
        </p:nvCxnSpPr>
        <p:spPr>
          <a:xfrm>
            <a:off x="2610490" y="3884079"/>
            <a:ext cx="573330" cy="383154"/>
          </a:xfrm>
          <a:prstGeom prst="straightConnector1">
            <a:avLst/>
          </a:prstGeom>
          <a:ln w="25400">
            <a:solidFill>
              <a:schemeClr val="tx1"/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E76FEA5E-9501-4C46-AAEC-55F9BBB3A8B9}"/>
              </a:ext>
            </a:extLst>
          </p:cNvPr>
          <p:cNvCxnSpPr>
            <a:cxnSpLocks/>
            <a:stCxn id="9" idx="1"/>
          </p:cNvCxnSpPr>
          <p:nvPr/>
        </p:nvCxnSpPr>
        <p:spPr>
          <a:xfrm>
            <a:off x="2266324" y="5136244"/>
            <a:ext cx="894932" cy="0"/>
          </a:xfrm>
          <a:prstGeom prst="straightConnector1">
            <a:avLst/>
          </a:prstGeom>
          <a:ln w="25400">
            <a:solidFill>
              <a:schemeClr val="tx1"/>
            </a:solidFill>
            <a:prstDash val="sysDot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24EB2801-2C91-4672-A038-3C96522A4B62}"/>
              </a:ext>
            </a:extLst>
          </p:cNvPr>
          <p:cNvSpPr txBox="1"/>
          <p:nvPr/>
        </p:nvSpPr>
        <p:spPr>
          <a:xfrm>
            <a:off x="9208605" y="5028522"/>
            <a:ext cx="2207296" cy="646331"/>
          </a:xfrm>
          <a:prstGeom prst="rect">
            <a:avLst/>
          </a:prstGeom>
          <a:solidFill>
            <a:srgbClr val="F3CA78"/>
          </a:solidFill>
          <a:ln w="1905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i="1"/>
              <a:t>** general policy; not procedural</a:t>
            </a: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75F01094-A517-45F9-BAF4-3CB4CF64CEF2}"/>
              </a:ext>
            </a:extLst>
          </p:cNvPr>
          <p:cNvCxnSpPr>
            <a:cxnSpLocks/>
            <a:stCxn id="14" idx="1"/>
          </p:cNvCxnSpPr>
          <p:nvPr/>
        </p:nvCxnSpPr>
        <p:spPr>
          <a:xfrm flipH="1" flipV="1">
            <a:off x="7958295" y="4903596"/>
            <a:ext cx="1250310" cy="448092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7151071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/>
              <a:t>System Procedures Manuals</a:t>
            </a:r>
            <a:br>
              <a:rPr lang="en-US"/>
            </a:br>
            <a:br>
              <a:rPr lang="en-US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0252" y="2347620"/>
            <a:ext cx="10653660" cy="3940138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  <a:buNone/>
            </a:pPr>
            <a:r>
              <a:rPr lang="en-US" altLang="en-US" sz="2000" b="1">
                <a:solidFill>
                  <a:srgbClr val="002060"/>
                </a:solidFill>
              </a:rPr>
              <a:t>Facilities Manual:</a:t>
            </a:r>
          </a:p>
          <a:p>
            <a:pPr marL="803275" lvl="1" indent="-346075">
              <a:spcBef>
                <a:spcPts val="600"/>
              </a:spcBef>
              <a:buFont typeface="Wingdings" pitchFamily="2" charset="2"/>
              <a:buChar char="v"/>
            </a:pPr>
            <a:r>
              <a:rPr lang="en-US" altLang="en-US" sz="1800" b="1">
                <a:solidFill>
                  <a:srgbClr val="0070C0"/>
                </a:solidFill>
              </a:rPr>
              <a:t>maintained by Assistant Vice Chancellor for Facilities</a:t>
            </a:r>
          </a:p>
          <a:p>
            <a:pPr marL="803275" lvl="1" indent="-346075">
              <a:spcBef>
                <a:spcPts val="600"/>
              </a:spcBef>
              <a:buFont typeface="Wingdings" pitchFamily="2" charset="2"/>
              <a:buChar char="v"/>
            </a:pPr>
            <a:r>
              <a:rPr lang="en-US" altLang="en-US" sz="1800" b="1">
                <a:solidFill>
                  <a:srgbClr val="0070C0"/>
                </a:solidFill>
              </a:rPr>
              <a:t>covers project funding processes, master planning, space programming, real estate, etc.</a:t>
            </a:r>
          </a:p>
          <a:p>
            <a:pPr marL="803275" lvl="1" indent="-346075">
              <a:spcBef>
                <a:spcPts val="600"/>
              </a:spcBef>
              <a:buFont typeface="Wingdings" pitchFamily="2" charset="2"/>
              <a:buChar char="v"/>
            </a:pPr>
            <a:r>
              <a:rPr lang="en-US" altLang="en-US" sz="1800" b="1" i="1">
                <a:solidFill>
                  <a:srgbClr val="0070C0"/>
                </a:solidFill>
              </a:rPr>
              <a:t>posted on the internet; updated continually</a:t>
            </a:r>
          </a:p>
          <a:p>
            <a:pPr marL="457200" lvl="1" indent="0">
              <a:spcBef>
                <a:spcPts val="600"/>
              </a:spcBef>
            </a:pPr>
            <a:endParaRPr lang="en-US" altLang="en-US" sz="1800" b="1" i="1">
              <a:solidFill>
                <a:srgbClr val="0070C0"/>
              </a:solidFill>
            </a:endParaRPr>
          </a:p>
          <a:p>
            <a:pPr>
              <a:lnSpc>
                <a:spcPct val="100000"/>
              </a:lnSpc>
              <a:spcBef>
                <a:spcPts val="0"/>
              </a:spcBef>
              <a:buNone/>
            </a:pPr>
            <a:r>
              <a:rPr lang="en-US" altLang="en-US" sz="2000" b="1">
                <a:solidFill>
                  <a:srgbClr val="002060"/>
                </a:solidFill>
              </a:rPr>
              <a:t>Contracts "Manual":</a:t>
            </a:r>
          </a:p>
          <a:p>
            <a:pPr marL="803275" lvl="1" indent="-346075">
              <a:spcBef>
                <a:spcPts val="600"/>
              </a:spcBef>
              <a:buFont typeface="Wingdings" pitchFamily="2" charset="2"/>
              <a:buChar char="v"/>
            </a:pPr>
            <a:r>
              <a:rPr lang="en-US" altLang="en-US" sz="1800" b="1">
                <a:solidFill>
                  <a:srgbClr val="0070C0"/>
                </a:solidFill>
              </a:rPr>
              <a:t>once maintained by Office of Chief Legal Counsel</a:t>
            </a:r>
          </a:p>
          <a:p>
            <a:pPr marL="803275" lvl="1" indent="-346075">
              <a:spcBef>
                <a:spcPts val="600"/>
              </a:spcBef>
              <a:buFont typeface="Wingdings" pitchFamily="2" charset="2"/>
              <a:buChar char="v"/>
            </a:pPr>
            <a:r>
              <a:rPr lang="en-US" altLang="en-US" sz="1800" b="1">
                <a:solidFill>
                  <a:srgbClr val="0070C0"/>
                </a:solidFill>
              </a:rPr>
              <a:t>covered contracting basics, forms and formats, etc.; focused on regular supply and services contracting</a:t>
            </a:r>
          </a:p>
          <a:p>
            <a:pPr marL="803275" lvl="1" indent="-346075">
              <a:spcBef>
                <a:spcPts val="600"/>
              </a:spcBef>
              <a:buFont typeface="Wingdings" pitchFamily="2" charset="2"/>
              <a:buChar char="v"/>
            </a:pPr>
            <a:r>
              <a:rPr lang="en-US" altLang="en-US" sz="1800" b="1" i="1">
                <a:solidFill>
                  <a:srgbClr val="0070C0"/>
                </a:solidFill>
              </a:rPr>
              <a:t>no longer maintained, as such; info and documents posted on Intranet</a:t>
            </a:r>
            <a:endParaRPr lang="en-US" dirty="0">
              <a:solidFill>
                <a:srgbClr val="16406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435057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/>
              <a:t>System Procedures Manuals</a:t>
            </a:r>
            <a:br>
              <a:rPr lang="en-US"/>
            </a:br>
            <a:br>
              <a:rPr lang="en-US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0252" y="2347620"/>
            <a:ext cx="10653660" cy="3940138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  <a:buNone/>
            </a:pPr>
            <a:r>
              <a:rPr lang="en-US" altLang="en-US" sz="2000" b="1">
                <a:solidFill>
                  <a:srgbClr val="002060"/>
                </a:solidFill>
              </a:rPr>
              <a:t>Facilities Manual:</a:t>
            </a:r>
          </a:p>
          <a:p>
            <a:pPr marL="803275" lvl="1" indent="-346075">
              <a:spcBef>
                <a:spcPts val="600"/>
              </a:spcBef>
              <a:buFont typeface="Wingdings" pitchFamily="2" charset="2"/>
              <a:buChar char="v"/>
            </a:pPr>
            <a:r>
              <a:rPr lang="en-US" altLang="en-US" sz="1800" b="1">
                <a:solidFill>
                  <a:srgbClr val="0070C0"/>
                </a:solidFill>
              </a:rPr>
              <a:t>maintained by Assistant Vice Chancellor for Facilities</a:t>
            </a:r>
          </a:p>
          <a:p>
            <a:pPr marL="803275" lvl="1" indent="-346075">
              <a:spcBef>
                <a:spcPts val="600"/>
              </a:spcBef>
              <a:buFont typeface="Wingdings" pitchFamily="2" charset="2"/>
              <a:buChar char="v"/>
            </a:pPr>
            <a:r>
              <a:rPr lang="en-US" altLang="en-US" sz="1800" b="1">
                <a:solidFill>
                  <a:srgbClr val="0070C0"/>
                </a:solidFill>
              </a:rPr>
              <a:t>covers project funding processes, master planning, space programming, real estate, etc.</a:t>
            </a:r>
          </a:p>
          <a:p>
            <a:pPr marL="803275" lvl="1" indent="-346075">
              <a:spcBef>
                <a:spcPts val="600"/>
              </a:spcBef>
              <a:buFont typeface="Wingdings" pitchFamily="2" charset="2"/>
              <a:buChar char="v"/>
            </a:pPr>
            <a:r>
              <a:rPr lang="en-US" altLang="en-US" sz="1800" b="1" i="1">
                <a:solidFill>
                  <a:srgbClr val="0070C0"/>
                </a:solidFill>
              </a:rPr>
              <a:t>posted on the internet; updated continually</a:t>
            </a:r>
          </a:p>
          <a:p>
            <a:pPr marL="457200" lvl="1" indent="0">
              <a:spcBef>
                <a:spcPts val="600"/>
              </a:spcBef>
            </a:pPr>
            <a:endParaRPr lang="en-US" altLang="en-US" sz="1800" b="1" i="1">
              <a:solidFill>
                <a:srgbClr val="0070C0"/>
              </a:solidFill>
            </a:endParaRPr>
          </a:p>
          <a:p>
            <a:pPr>
              <a:lnSpc>
                <a:spcPct val="100000"/>
              </a:lnSpc>
              <a:spcBef>
                <a:spcPts val="0"/>
              </a:spcBef>
              <a:buNone/>
            </a:pPr>
            <a:r>
              <a:rPr lang="en-US" altLang="en-US" sz="2000" b="1">
                <a:solidFill>
                  <a:srgbClr val="002060"/>
                </a:solidFill>
              </a:rPr>
              <a:t>Contracts "Manual":</a:t>
            </a:r>
          </a:p>
          <a:p>
            <a:pPr marL="803275" lvl="1" indent="-346075">
              <a:spcBef>
                <a:spcPts val="600"/>
              </a:spcBef>
              <a:buFont typeface="Wingdings" pitchFamily="2" charset="2"/>
              <a:buChar char="v"/>
            </a:pPr>
            <a:r>
              <a:rPr lang="en-US" altLang="en-US" sz="1800" b="1">
                <a:solidFill>
                  <a:srgbClr val="0070C0"/>
                </a:solidFill>
              </a:rPr>
              <a:t>once maintained by Office of Chief Legal Counsel</a:t>
            </a:r>
          </a:p>
          <a:p>
            <a:pPr marL="803275" lvl="1" indent="-346075">
              <a:spcBef>
                <a:spcPts val="600"/>
              </a:spcBef>
              <a:buFont typeface="Wingdings" pitchFamily="2" charset="2"/>
              <a:buChar char="v"/>
            </a:pPr>
            <a:r>
              <a:rPr lang="en-US" altLang="en-US" sz="1800" b="1">
                <a:solidFill>
                  <a:srgbClr val="0070C0"/>
                </a:solidFill>
              </a:rPr>
              <a:t>covered contracting basics, forms and formats, etc.; focused on regular supply and services contracting</a:t>
            </a:r>
          </a:p>
          <a:p>
            <a:pPr marL="803275" lvl="1" indent="-346075">
              <a:spcBef>
                <a:spcPts val="600"/>
              </a:spcBef>
              <a:buFont typeface="Wingdings" pitchFamily="2" charset="2"/>
              <a:buChar char="v"/>
            </a:pPr>
            <a:r>
              <a:rPr lang="en-US" altLang="en-US" sz="1800" b="1" i="1">
                <a:solidFill>
                  <a:srgbClr val="0070C0"/>
                </a:solidFill>
              </a:rPr>
              <a:t>no longer maintained, as such; info and documents posted on Intranet</a:t>
            </a:r>
            <a:endParaRPr lang="en-US" dirty="0">
              <a:solidFill>
                <a:srgbClr val="16406D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AE709FA-3C71-4823-8976-C2397E54D66B}"/>
              </a:ext>
            </a:extLst>
          </p:cNvPr>
          <p:cNvSpPr txBox="1"/>
          <p:nvPr/>
        </p:nvSpPr>
        <p:spPr>
          <a:xfrm>
            <a:off x="7889351" y="1747455"/>
            <a:ext cx="3314561" cy="1200329"/>
          </a:xfrm>
          <a:prstGeom prst="rect">
            <a:avLst/>
          </a:prstGeom>
          <a:solidFill>
            <a:srgbClr val="F3CA78"/>
          </a:solidFill>
          <a:ln w="1905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i="1"/>
              <a:t>** of limited interest, mostly for Capital programming, and for programming requirements for university projects</a:t>
            </a:r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EAA32298-F3BB-4A64-B811-3A989411BA83}"/>
              </a:ext>
            </a:extLst>
          </p:cNvPr>
          <p:cNvCxnSpPr>
            <a:cxnSpLocks/>
          </p:cNvCxnSpPr>
          <p:nvPr/>
        </p:nvCxnSpPr>
        <p:spPr>
          <a:xfrm flipH="1">
            <a:off x="5375868" y="2267881"/>
            <a:ext cx="2513483" cy="314545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2738907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/>
              <a:t>System Procedures Manuals</a:t>
            </a:r>
            <a:br>
              <a:rPr lang="en-US"/>
            </a:br>
            <a:br>
              <a:rPr lang="en-US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0252" y="2347620"/>
            <a:ext cx="10653660" cy="3940138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  <a:buNone/>
            </a:pPr>
            <a:r>
              <a:rPr lang="en-US" altLang="en-US" sz="2000" b="1">
                <a:solidFill>
                  <a:srgbClr val="002060"/>
                </a:solidFill>
              </a:rPr>
              <a:t>Facilities Manual:</a:t>
            </a:r>
          </a:p>
          <a:p>
            <a:pPr marL="803275" lvl="1" indent="-346075">
              <a:spcBef>
                <a:spcPts val="600"/>
              </a:spcBef>
              <a:buFont typeface="Wingdings" pitchFamily="2" charset="2"/>
              <a:buChar char="v"/>
            </a:pPr>
            <a:r>
              <a:rPr lang="en-US" altLang="en-US" sz="1800" b="1">
                <a:solidFill>
                  <a:srgbClr val="0070C0"/>
                </a:solidFill>
              </a:rPr>
              <a:t>maintained by Assistant Vice Chancellor for Facilities</a:t>
            </a:r>
          </a:p>
          <a:p>
            <a:pPr marL="803275" lvl="1" indent="-346075">
              <a:spcBef>
                <a:spcPts val="600"/>
              </a:spcBef>
              <a:buFont typeface="Wingdings" pitchFamily="2" charset="2"/>
              <a:buChar char="v"/>
            </a:pPr>
            <a:r>
              <a:rPr lang="en-US" altLang="en-US" sz="1800" b="1">
                <a:solidFill>
                  <a:srgbClr val="0070C0"/>
                </a:solidFill>
              </a:rPr>
              <a:t>covers project funding processes, master planning, space programming, real estate, etc.</a:t>
            </a:r>
          </a:p>
          <a:p>
            <a:pPr marL="803275" lvl="1" indent="-346075">
              <a:spcBef>
                <a:spcPts val="600"/>
              </a:spcBef>
              <a:buFont typeface="Wingdings" pitchFamily="2" charset="2"/>
              <a:buChar char="v"/>
            </a:pPr>
            <a:r>
              <a:rPr lang="en-US" altLang="en-US" sz="1800" b="1" i="1">
                <a:solidFill>
                  <a:srgbClr val="0070C0"/>
                </a:solidFill>
              </a:rPr>
              <a:t>posted on the internet; updated continually</a:t>
            </a:r>
          </a:p>
          <a:p>
            <a:pPr marL="457200" lvl="1" indent="0">
              <a:spcBef>
                <a:spcPts val="600"/>
              </a:spcBef>
            </a:pPr>
            <a:endParaRPr lang="en-US" altLang="en-US" sz="1800" b="1" i="1">
              <a:solidFill>
                <a:srgbClr val="0070C0"/>
              </a:solidFill>
            </a:endParaRPr>
          </a:p>
          <a:p>
            <a:pPr>
              <a:lnSpc>
                <a:spcPct val="100000"/>
              </a:lnSpc>
              <a:spcBef>
                <a:spcPts val="0"/>
              </a:spcBef>
              <a:buNone/>
            </a:pPr>
            <a:r>
              <a:rPr lang="en-US" altLang="en-US" sz="2000" b="1">
                <a:solidFill>
                  <a:srgbClr val="002060"/>
                </a:solidFill>
              </a:rPr>
              <a:t>Contracts "Manual":</a:t>
            </a:r>
          </a:p>
          <a:p>
            <a:pPr marL="803275" lvl="1" indent="-346075">
              <a:spcBef>
                <a:spcPts val="600"/>
              </a:spcBef>
              <a:buFont typeface="Wingdings" pitchFamily="2" charset="2"/>
              <a:buChar char="v"/>
            </a:pPr>
            <a:r>
              <a:rPr lang="en-US" altLang="en-US" sz="1800" b="1">
                <a:solidFill>
                  <a:srgbClr val="0070C0"/>
                </a:solidFill>
              </a:rPr>
              <a:t>once maintained by Office of Chief Legal Counsel</a:t>
            </a:r>
          </a:p>
          <a:p>
            <a:pPr marL="803275" lvl="1" indent="-346075">
              <a:spcBef>
                <a:spcPts val="600"/>
              </a:spcBef>
              <a:buFont typeface="Wingdings" pitchFamily="2" charset="2"/>
              <a:buChar char="v"/>
            </a:pPr>
            <a:r>
              <a:rPr lang="en-US" altLang="en-US" sz="1800" b="1">
                <a:solidFill>
                  <a:srgbClr val="0070C0"/>
                </a:solidFill>
              </a:rPr>
              <a:t>covered contracting basics, forms and formats, etc.; focused on regular supply and services contracting</a:t>
            </a:r>
          </a:p>
          <a:p>
            <a:pPr marL="803275" lvl="1" indent="-346075">
              <a:spcBef>
                <a:spcPts val="600"/>
              </a:spcBef>
              <a:buFont typeface="Wingdings" pitchFamily="2" charset="2"/>
              <a:buChar char="v"/>
            </a:pPr>
            <a:r>
              <a:rPr lang="en-US" altLang="en-US" sz="1800" b="1" i="1">
                <a:solidFill>
                  <a:srgbClr val="0070C0"/>
                </a:solidFill>
              </a:rPr>
              <a:t>no longer maintained, as such; info and documents posted on Intranet</a:t>
            </a:r>
            <a:endParaRPr lang="en-US" dirty="0">
              <a:solidFill>
                <a:srgbClr val="16406D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F259DD3-B37A-4FCC-914B-5275061D8C1B}"/>
              </a:ext>
            </a:extLst>
          </p:cNvPr>
          <p:cNvSpPr txBox="1"/>
          <p:nvPr/>
        </p:nvSpPr>
        <p:spPr>
          <a:xfrm>
            <a:off x="7889351" y="3799615"/>
            <a:ext cx="3314561" cy="646331"/>
          </a:xfrm>
          <a:prstGeom prst="rect">
            <a:avLst/>
          </a:prstGeom>
          <a:solidFill>
            <a:srgbClr val="F3CA78"/>
          </a:solidFill>
          <a:ln w="1905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i="1"/>
              <a:t>** of no interest to Projects contracting; just be aware</a:t>
            </a:r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A5134644-BF5D-44AA-BA07-737E2E4B198F}"/>
              </a:ext>
            </a:extLst>
          </p:cNvPr>
          <p:cNvCxnSpPr>
            <a:cxnSpLocks/>
          </p:cNvCxnSpPr>
          <p:nvPr/>
        </p:nvCxnSpPr>
        <p:spPr>
          <a:xfrm flipH="1">
            <a:off x="5787851" y="4093920"/>
            <a:ext cx="2101500" cy="93295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1129252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/>
              <a:t>CSO Procedures Manuals</a:t>
            </a:r>
            <a:br>
              <a:rPr lang="en-US"/>
            </a:br>
            <a:br>
              <a:rPr lang="en-US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0252" y="2287463"/>
            <a:ext cx="10247423" cy="3940138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  <a:buNone/>
            </a:pPr>
            <a:r>
              <a:rPr lang="en-US" altLang="en-US" sz="2000" b="1">
                <a:solidFill>
                  <a:srgbClr val="002060"/>
                </a:solidFill>
              </a:rPr>
              <a:t>Manual for the Procurement &amp; Administration of Construction Contracts:</a:t>
            </a:r>
          </a:p>
          <a:p>
            <a:pPr marL="803275" lvl="1" indent="-346075">
              <a:spcBef>
                <a:spcPts val="475"/>
              </a:spcBef>
              <a:buFont typeface="Wingdings" pitchFamily="2" charset="2"/>
              <a:buChar char="v"/>
            </a:pPr>
            <a:r>
              <a:rPr lang="en-US" altLang="en-US" sz="1800" b="1">
                <a:solidFill>
                  <a:srgbClr val="0070C0"/>
                </a:solidFill>
              </a:rPr>
              <a:t>reference for procuring and administering construction contracts</a:t>
            </a:r>
          </a:p>
          <a:p>
            <a:pPr marL="803275" lvl="1" indent="-346075">
              <a:spcBef>
                <a:spcPts val="475"/>
              </a:spcBef>
              <a:buFont typeface="Wingdings" pitchFamily="2" charset="2"/>
              <a:buChar char="v"/>
            </a:pPr>
            <a:r>
              <a:rPr lang="en-US" altLang="en-US" sz="1800" b="1" i="1">
                <a:solidFill>
                  <a:srgbClr val="0070C0"/>
                </a:solidFill>
              </a:rPr>
              <a:t>totally revised in 2014; updated periodically</a:t>
            </a:r>
          </a:p>
          <a:p>
            <a:pPr>
              <a:spcBef>
                <a:spcPts val="1200"/>
              </a:spcBef>
              <a:buNone/>
            </a:pPr>
            <a:r>
              <a:rPr lang="en-US" altLang="en-US" sz="2000" b="1">
                <a:solidFill>
                  <a:srgbClr val="002060"/>
                </a:solidFill>
              </a:rPr>
              <a:t>Manual for the Procurement &amp; Administration of Design Professional Services:</a:t>
            </a:r>
          </a:p>
          <a:p>
            <a:pPr marL="803275" lvl="1" indent="-346075">
              <a:spcBef>
                <a:spcPts val="475"/>
              </a:spcBef>
              <a:buFont typeface="Wingdings" pitchFamily="2" charset="2"/>
              <a:buChar char="v"/>
            </a:pPr>
            <a:r>
              <a:rPr lang="en-US" altLang="en-US" sz="1800" b="1">
                <a:solidFill>
                  <a:srgbClr val="0070C0"/>
                </a:solidFill>
              </a:rPr>
              <a:t>reference for procuring and administering professional agreements</a:t>
            </a:r>
          </a:p>
          <a:p>
            <a:pPr marL="803275" lvl="1" indent="-346075">
              <a:spcBef>
                <a:spcPts val="475"/>
              </a:spcBef>
              <a:buFont typeface="Wingdings" pitchFamily="2" charset="2"/>
              <a:buChar char="v"/>
            </a:pPr>
            <a:r>
              <a:rPr lang="en-US" altLang="en-US" sz="1800" b="1" i="1">
                <a:solidFill>
                  <a:srgbClr val="0070C0"/>
                </a:solidFill>
              </a:rPr>
              <a:t>totally revised in 2017 (one volume still not completed); updated periodically</a:t>
            </a:r>
          </a:p>
          <a:p>
            <a:pPr>
              <a:spcBef>
                <a:spcPts val="1200"/>
              </a:spcBef>
              <a:buNone/>
            </a:pPr>
            <a:r>
              <a:rPr lang="en-US" altLang="en-US" sz="2000" b="1">
                <a:solidFill>
                  <a:srgbClr val="002060"/>
                </a:solidFill>
              </a:rPr>
              <a:t>EA Manual:</a:t>
            </a:r>
          </a:p>
          <a:p>
            <a:pPr marL="803275" lvl="1" indent="-346075">
              <a:spcBef>
                <a:spcPts val="475"/>
              </a:spcBef>
              <a:buFont typeface="Wingdings" pitchFamily="2" charset="2"/>
              <a:buChar char="v"/>
            </a:pPr>
            <a:r>
              <a:rPr lang="en-US" altLang="en-US" sz="1800" b="1">
                <a:solidFill>
                  <a:srgbClr val="0070C0"/>
                </a:solidFill>
              </a:rPr>
              <a:t>used to be provided to AE’s as reference for instructions for preparing design submittals and bid packages</a:t>
            </a:r>
          </a:p>
          <a:p>
            <a:pPr marL="803275" lvl="1" indent="-346075">
              <a:spcBef>
                <a:spcPts val="475"/>
              </a:spcBef>
              <a:buFont typeface="Wingdings" pitchFamily="2" charset="2"/>
              <a:buChar char="v"/>
            </a:pPr>
            <a:r>
              <a:rPr lang="en-US" altLang="en-US" sz="1800" b="1" i="1">
                <a:solidFill>
                  <a:srgbClr val="0070C0"/>
                </a:solidFill>
              </a:rPr>
              <a:t>replaced by Supplemental Instructions for Design Professional Services</a:t>
            </a:r>
          </a:p>
        </p:txBody>
      </p:sp>
    </p:spTree>
    <p:extLst>
      <p:ext uri="{BB962C8B-B14F-4D97-AF65-F5344CB8AC3E}">
        <p14:creationId xmlns:p14="http://schemas.microsoft.com/office/powerpoint/2010/main" val="91385120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/>
              <a:t>CSO Procedures Manuals</a:t>
            </a:r>
            <a:br>
              <a:rPr lang="en-US"/>
            </a:br>
            <a:br>
              <a:rPr lang="en-US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0252" y="2287463"/>
            <a:ext cx="10247423" cy="3940138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  <a:buNone/>
            </a:pPr>
            <a:r>
              <a:rPr lang="en-US" altLang="en-US" sz="2000" b="1">
                <a:solidFill>
                  <a:srgbClr val="002060"/>
                </a:solidFill>
              </a:rPr>
              <a:t>Manual for the Procurement &amp; Administration of Construction Contracts:</a:t>
            </a:r>
          </a:p>
          <a:p>
            <a:pPr marL="803275" lvl="1" indent="-346075">
              <a:spcBef>
                <a:spcPts val="475"/>
              </a:spcBef>
              <a:buFont typeface="Wingdings" pitchFamily="2" charset="2"/>
              <a:buChar char="v"/>
            </a:pPr>
            <a:r>
              <a:rPr lang="en-US" altLang="en-US" sz="1800" b="1">
                <a:solidFill>
                  <a:srgbClr val="0070C0"/>
                </a:solidFill>
              </a:rPr>
              <a:t>reference for procuring and administering construction contracts</a:t>
            </a:r>
          </a:p>
          <a:p>
            <a:pPr marL="803275" lvl="1" indent="-346075">
              <a:spcBef>
                <a:spcPts val="475"/>
              </a:spcBef>
              <a:buFont typeface="Wingdings" pitchFamily="2" charset="2"/>
              <a:buChar char="v"/>
            </a:pPr>
            <a:r>
              <a:rPr lang="en-US" altLang="en-US" sz="1800" b="1" i="1">
                <a:solidFill>
                  <a:srgbClr val="0070C0"/>
                </a:solidFill>
              </a:rPr>
              <a:t>totally revised in 2014; updated periodically</a:t>
            </a:r>
          </a:p>
          <a:p>
            <a:pPr>
              <a:spcBef>
                <a:spcPts val="1200"/>
              </a:spcBef>
              <a:buNone/>
            </a:pPr>
            <a:r>
              <a:rPr lang="en-US" altLang="en-US" sz="2000" b="1">
                <a:solidFill>
                  <a:srgbClr val="002060"/>
                </a:solidFill>
              </a:rPr>
              <a:t>Manual for the Procurement &amp; Administration of Design Professional Services:</a:t>
            </a:r>
          </a:p>
          <a:p>
            <a:pPr marL="803275" lvl="1" indent="-346075">
              <a:spcBef>
                <a:spcPts val="475"/>
              </a:spcBef>
              <a:buFont typeface="Wingdings" pitchFamily="2" charset="2"/>
              <a:buChar char="v"/>
            </a:pPr>
            <a:r>
              <a:rPr lang="en-US" altLang="en-US" sz="1800" b="1">
                <a:solidFill>
                  <a:srgbClr val="0070C0"/>
                </a:solidFill>
              </a:rPr>
              <a:t>reference for procuring and administering professional agreements</a:t>
            </a:r>
          </a:p>
          <a:p>
            <a:pPr marL="803275" lvl="1" indent="-346075">
              <a:spcBef>
                <a:spcPts val="475"/>
              </a:spcBef>
              <a:buFont typeface="Wingdings" pitchFamily="2" charset="2"/>
              <a:buChar char="v"/>
            </a:pPr>
            <a:r>
              <a:rPr lang="en-US" altLang="en-US" sz="1800" b="1" i="1">
                <a:solidFill>
                  <a:srgbClr val="0070C0"/>
                </a:solidFill>
              </a:rPr>
              <a:t>totally revised in 2017 (one volume still not completed); updated periodically</a:t>
            </a:r>
          </a:p>
          <a:p>
            <a:pPr>
              <a:spcBef>
                <a:spcPts val="1200"/>
              </a:spcBef>
              <a:buNone/>
            </a:pPr>
            <a:r>
              <a:rPr lang="en-US" altLang="en-US" sz="2000" b="1">
                <a:solidFill>
                  <a:srgbClr val="002060"/>
                </a:solidFill>
              </a:rPr>
              <a:t>EA Manual:</a:t>
            </a:r>
          </a:p>
          <a:p>
            <a:pPr marL="803275" lvl="1" indent="-346075">
              <a:spcBef>
                <a:spcPts val="475"/>
              </a:spcBef>
              <a:buFont typeface="Wingdings" pitchFamily="2" charset="2"/>
              <a:buChar char="v"/>
            </a:pPr>
            <a:r>
              <a:rPr lang="en-US" altLang="en-US" sz="1800" b="1">
                <a:solidFill>
                  <a:srgbClr val="0070C0"/>
                </a:solidFill>
              </a:rPr>
              <a:t>used to be provided to AE’s as reference for instructions for preparing design submittals and bid packages</a:t>
            </a:r>
          </a:p>
          <a:p>
            <a:pPr marL="803275" lvl="1" indent="-346075">
              <a:spcBef>
                <a:spcPts val="475"/>
              </a:spcBef>
              <a:buFont typeface="Wingdings" pitchFamily="2" charset="2"/>
              <a:buChar char="v"/>
            </a:pPr>
            <a:r>
              <a:rPr lang="en-US" altLang="en-US" sz="1800" b="1" i="1">
                <a:solidFill>
                  <a:srgbClr val="0070C0"/>
                </a:solidFill>
              </a:rPr>
              <a:t>replaced by Supplemental Instructions for Design Professional Services</a:t>
            </a:r>
          </a:p>
        </p:txBody>
      </p: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9D28D9B1-57FB-4110-B585-E44DF79F8CE0}"/>
              </a:ext>
            </a:extLst>
          </p:cNvPr>
          <p:cNvCxnSpPr>
            <a:cxnSpLocks/>
            <a:stCxn id="5" idx="0"/>
          </p:cNvCxnSpPr>
          <p:nvPr/>
        </p:nvCxnSpPr>
        <p:spPr>
          <a:xfrm flipH="1" flipV="1">
            <a:off x="7998488" y="3305908"/>
            <a:ext cx="844062" cy="436838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>
            <a:extLst>
              <a:ext uri="{FF2B5EF4-FFF2-40B4-BE49-F238E27FC236}">
                <a16:creationId xmlns:a16="http://schemas.microsoft.com/office/drawing/2014/main" id="{D33E3C83-9C60-47B9-B9C2-2587F3D07453}"/>
              </a:ext>
            </a:extLst>
          </p:cNvPr>
          <p:cNvSpPr txBox="1"/>
          <p:nvPr/>
        </p:nvSpPr>
        <p:spPr>
          <a:xfrm>
            <a:off x="5968722" y="3742746"/>
            <a:ext cx="5747656" cy="1354217"/>
          </a:xfrm>
          <a:prstGeom prst="rect">
            <a:avLst/>
          </a:prstGeom>
          <a:solidFill>
            <a:srgbClr val="F3CA78"/>
          </a:solidFill>
          <a:ln w="19050">
            <a:noFill/>
          </a:ln>
        </p:spPr>
        <p:txBody>
          <a:bodyPr wrap="square" rtlCol="0">
            <a:spAutoFit/>
          </a:bodyPr>
          <a:lstStyle/>
          <a:p>
            <a:r>
              <a:rPr lang="en-US" b="1" i="1"/>
              <a:t>** important for: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1600" b="1" i="1"/>
              <a:t>project planning (prop. specs; LDs, SDB, etc.)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1600" b="1" i="1"/>
              <a:t>preparing documents for bidding and contracts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1600" b="1" i="1"/>
              <a:t>special topics (sales tax, etc.)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1600" b="1" i="1"/>
              <a:t>etc.</a:t>
            </a:r>
          </a:p>
        </p:txBody>
      </p:sp>
    </p:spTree>
    <p:extLst>
      <p:ext uri="{BB962C8B-B14F-4D97-AF65-F5344CB8AC3E}">
        <p14:creationId xmlns:p14="http://schemas.microsoft.com/office/powerpoint/2010/main" val="365578343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/>
              <a:t>CSO Procedures Manuals</a:t>
            </a:r>
            <a:br>
              <a:rPr lang="en-US"/>
            </a:br>
            <a:br>
              <a:rPr lang="en-US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0252" y="2287463"/>
            <a:ext cx="10247423" cy="3940138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  <a:buNone/>
            </a:pPr>
            <a:r>
              <a:rPr lang="en-US" altLang="en-US" sz="2000" b="1">
                <a:solidFill>
                  <a:srgbClr val="002060"/>
                </a:solidFill>
              </a:rPr>
              <a:t>Manual for the Procurement &amp; Administration of Construction Contracts:</a:t>
            </a:r>
          </a:p>
          <a:p>
            <a:pPr marL="803275" lvl="1" indent="-346075">
              <a:spcBef>
                <a:spcPts val="475"/>
              </a:spcBef>
              <a:buFont typeface="Wingdings" pitchFamily="2" charset="2"/>
              <a:buChar char="v"/>
            </a:pPr>
            <a:r>
              <a:rPr lang="en-US" altLang="en-US" sz="1800" b="1">
                <a:solidFill>
                  <a:srgbClr val="0070C0"/>
                </a:solidFill>
              </a:rPr>
              <a:t>reference for procuring and administering construction contracts</a:t>
            </a:r>
          </a:p>
          <a:p>
            <a:pPr marL="803275" lvl="1" indent="-346075">
              <a:spcBef>
                <a:spcPts val="475"/>
              </a:spcBef>
              <a:buFont typeface="Wingdings" pitchFamily="2" charset="2"/>
              <a:buChar char="v"/>
            </a:pPr>
            <a:r>
              <a:rPr lang="en-US" altLang="en-US" sz="1800" b="1" i="1">
                <a:solidFill>
                  <a:srgbClr val="0070C0"/>
                </a:solidFill>
              </a:rPr>
              <a:t>totally revised in 2014; updated periodically</a:t>
            </a:r>
          </a:p>
          <a:p>
            <a:pPr>
              <a:spcBef>
                <a:spcPts val="1200"/>
              </a:spcBef>
              <a:buNone/>
            </a:pPr>
            <a:r>
              <a:rPr lang="en-US" altLang="en-US" sz="2000" b="1">
                <a:solidFill>
                  <a:srgbClr val="002060"/>
                </a:solidFill>
              </a:rPr>
              <a:t>Manual for the Procurement &amp; Administration of Design Professional Services:</a:t>
            </a:r>
          </a:p>
          <a:p>
            <a:pPr marL="803275" lvl="1" indent="-346075">
              <a:spcBef>
                <a:spcPts val="475"/>
              </a:spcBef>
              <a:buFont typeface="Wingdings" pitchFamily="2" charset="2"/>
              <a:buChar char="v"/>
            </a:pPr>
            <a:r>
              <a:rPr lang="en-US" altLang="en-US" sz="1800" b="1">
                <a:solidFill>
                  <a:srgbClr val="0070C0"/>
                </a:solidFill>
              </a:rPr>
              <a:t>reference for procuring and administering professional agreements</a:t>
            </a:r>
          </a:p>
          <a:p>
            <a:pPr marL="803275" lvl="1" indent="-346075">
              <a:spcBef>
                <a:spcPts val="475"/>
              </a:spcBef>
              <a:buFont typeface="Wingdings" pitchFamily="2" charset="2"/>
              <a:buChar char="v"/>
            </a:pPr>
            <a:r>
              <a:rPr lang="en-US" altLang="en-US" sz="1800" b="1" i="1">
                <a:solidFill>
                  <a:srgbClr val="0070C0"/>
                </a:solidFill>
              </a:rPr>
              <a:t>totally revised in 2017 (one volume still not completed); updated periodically</a:t>
            </a:r>
          </a:p>
          <a:p>
            <a:pPr>
              <a:spcBef>
                <a:spcPts val="1200"/>
              </a:spcBef>
              <a:buNone/>
            </a:pPr>
            <a:r>
              <a:rPr lang="en-US" altLang="en-US" sz="2000" b="1">
                <a:solidFill>
                  <a:srgbClr val="002060"/>
                </a:solidFill>
              </a:rPr>
              <a:t>EA Manual:</a:t>
            </a:r>
          </a:p>
          <a:p>
            <a:pPr marL="803275" lvl="1" indent="-346075">
              <a:spcBef>
                <a:spcPts val="475"/>
              </a:spcBef>
              <a:buFont typeface="Wingdings" pitchFamily="2" charset="2"/>
              <a:buChar char="v"/>
            </a:pPr>
            <a:r>
              <a:rPr lang="en-US" altLang="en-US" sz="1800" b="1">
                <a:solidFill>
                  <a:srgbClr val="0070C0"/>
                </a:solidFill>
              </a:rPr>
              <a:t>used to be provided to AE’s as reference for instructions for preparing design submittals and bid packages</a:t>
            </a:r>
          </a:p>
          <a:p>
            <a:pPr marL="803275" lvl="1" indent="-346075">
              <a:spcBef>
                <a:spcPts val="475"/>
              </a:spcBef>
              <a:buFont typeface="Wingdings" pitchFamily="2" charset="2"/>
              <a:buChar char="v"/>
            </a:pPr>
            <a:r>
              <a:rPr lang="en-US" altLang="en-US" sz="1800" b="1" i="1">
                <a:solidFill>
                  <a:srgbClr val="0070C0"/>
                </a:solidFill>
              </a:rPr>
              <a:t>replaced by Supplemental Instructions for Design Professional Services</a:t>
            </a:r>
          </a:p>
        </p:txBody>
      </p: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9D28D9B1-57FB-4110-B585-E44DF79F8CE0}"/>
              </a:ext>
            </a:extLst>
          </p:cNvPr>
          <p:cNvCxnSpPr>
            <a:cxnSpLocks/>
            <a:stCxn id="5" idx="0"/>
          </p:cNvCxnSpPr>
          <p:nvPr/>
        </p:nvCxnSpPr>
        <p:spPr>
          <a:xfrm flipH="1" flipV="1">
            <a:off x="7998488" y="3305908"/>
            <a:ext cx="844062" cy="436838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>
            <a:extLst>
              <a:ext uri="{FF2B5EF4-FFF2-40B4-BE49-F238E27FC236}">
                <a16:creationId xmlns:a16="http://schemas.microsoft.com/office/drawing/2014/main" id="{D33E3C83-9C60-47B9-B9C2-2587F3D07453}"/>
              </a:ext>
            </a:extLst>
          </p:cNvPr>
          <p:cNvSpPr txBox="1"/>
          <p:nvPr/>
        </p:nvSpPr>
        <p:spPr>
          <a:xfrm>
            <a:off x="5968722" y="3742746"/>
            <a:ext cx="5747656" cy="1354217"/>
          </a:xfrm>
          <a:prstGeom prst="rect">
            <a:avLst/>
          </a:prstGeom>
          <a:solidFill>
            <a:srgbClr val="F3CA78"/>
          </a:solidFill>
          <a:ln w="19050">
            <a:noFill/>
          </a:ln>
        </p:spPr>
        <p:txBody>
          <a:bodyPr wrap="square" rtlCol="0">
            <a:spAutoFit/>
          </a:bodyPr>
          <a:lstStyle/>
          <a:p>
            <a:r>
              <a:rPr lang="en-US" b="1" i="1"/>
              <a:t>** important for: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1600" b="1" i="1"/>
              <a:t>project planning (prop. specs; LDs, SDB, etc.)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1600" b="1" i="1"/>
              <a:t>preparing documents for bidding and contracts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1600" b="1" i="1"/>
              <a:t>special topics (sales tax, etc.)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1600" b="1" i="1"/>
              <a:t>etc.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8CF32EC-8654-428F-AE1D-62914880677D}"/>
              </a:ext>
            </a:extLst>
          </p:cNvPr>
          <p:cNvSpPr txBox="1"/>
          <p:nvPr/>
        </p:nvSpPr>
        <p:spPr>
          <a:xfrm>
            <a:off x="7998488" y="1592220"/>
            <a:ext cx="3827130" cy="646331"/>
          </a:xfrm>
          <a:prstGeom prst="rect">
            <a:avLst/>
          </a:prstGeom>
          <a:solidFill>
            <a:srgbClr val="F3CA78"/>
          </a:solidFill>
          <a:ln w="1905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i="1"/>
              <a:t>** may be supplemented by university manual and/or procedures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DE1DE3BB-4015-4AEE-8F11-25904C76231F}"/>
              </a:ext>
            </a:extLst>
          </p:cNvPr>
          <p:cNvCxnSpPr>
            <a:cxnSpLocks/>
            <a:stCxn id="11" idx="1"/>
          </p:cNvCxnSpPr>
          <p:nvPr/>
        </p:nvCxnSpPr>
        <p:spPr>
          <a:xfrm flipH="1">
            <a:off x="6672105" y="1915386"/>
            <a:ext cx="1326383" cy="372077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5168114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/>
              <a:t>CSO Procedures Manuals</a:t>
            </a:r>
            <a:br>
              <a:rPr lang="en-US"/>
            </a:br>
            <a:br>
              <a:rPr lang="en-US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0252" y="2287463"/>
            <a:ext cx="10247423" cy="3940138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  <a:buNone/>
            </a:pPr>
            <a:r>
              <a:rPr lang="en-US" altLang="en-US" sz="2000" b="1">
                <a:solidFill>
                  <a:srgbClr val="002060"/>
                </a:solidFill>
              </a:rPr>
              <a:t>Manual for the Procurement &amp; Administration of Construction Contracts:</a:t>
            </a:r>
          </a:p>
          <a:p>
            <a:pPr marL="803275" lvl="1" indent="-346075">
              <a:spcBef>
                <a:spcPts val="475"/>
              </a:spcBef>
              <a:buFont typeface="Wingdings" pitchFamily="2" charset="2"/>
              <a:buChar char="v"/>
            </a:pPr>
            <a:r>
              <a:rPr lang="en-US" altLang="en-US" sz="1800" b="1">
                <a:solidFill>
                  <a:srgbClr val="0070C0"/>
                </a:solidFill>
              </a:rPr>
              <a:t>reference for procuring and administering construction contracts</a:t>
            </a:r>
          </a:p>
          <a:p>
            <a:pPr marL="803275" lvl="1" indent="-346075">
              <a:spcBef>
                <a:spcPts val="475"/>
              </a:spcBef>
              <a:buFont typeface="Wingdings" pitchFamily="2" charset="2"/>
              <a:buChar char="v"/>
            </a:pPr>
            <a:r>
              <a:rPr lang="en-US" altLang="en-US" sz="1800" b="1" i="1">
                <a:solidFill>
                  <a:srgbClr val="0070C0"/>
                </a:solidFill>
              </a:rPr>
              <a:t>totally revised in 2014; updated periodically</a:t>
            </a:r>
          </a:p>
          <a:p>
            <a:pPr>
              <a:spcBef>
                <a:spcPts val="1200"/>
              </a:spcBef>
              <a:buNone/>
            </a:pPr>
            <a:r>
              <a:rPr lang="en-US" altLang="en-US" sz="2000" b="1">
                <a:solidFill>
                  <a:srgbClr val="002060"/>
                </a:solidFill>
              </a:rPr>
              <a:t>Manual for the Procurement &amp; Administration of Design Professional Services:</a:t>
            </a:r>
          </a:p>
          <a:p>
            <a:pPr marL="803275" lvl="1" indent="-346075">
              <a:spcBef>
                <a:spcPts val="475"/>
              </a:spcBef>
              <a:buFont typeface="Wingdings" pitchFamily="2" charset="2"/>
              <a:buChar char="v"/>
            </a:pPr>
            <a:r>
              <a:rPr lang="en-US" altLang="en-US" sz="1800" b="1">
                <a:solidFill>
                  <a:srgbClr val="0070C0"/>
                </a:solidFill>
              </a:rPr>
              <a:t>reference for procuring and administering professional agreements</a:t>
            </a:r>
          </a:p>
          <a:p>
            <a:pPr marL="803275" lvl="1" indent="-346075">
              <a:spcBef>
                <a:spcPts val="475"/>
              </a:spcBef>
              <a:buFont typeface="Wingdings" pitchFamily="2" charset="2"/>
              <a:buChar char="v"/>
            </a:pPr>
            <a:r>
              <a:rPr lang="en-US" altLang="en-US" sz="1800" b="1" i="1">
                <a:solidFill>
                  <a:srgbClr val="0070C0"/>
                </a:solidFill>
              </a:rPr>
              <a:t>totally revised in 2017 (one volume still not completed); updated periodically</a:t>
            </a:r>
          </a:p>
          <a:p>
            <a:pPr>
              <a:spcBef>
                <a:spcPts val="1200"/>
              </a:spcBef>
              <a:buNone/>
            </a:pPr>
            <a:r>
              <a:rPr lang="en-US" altLang="en-US" sz="2000" b="1">
                <a:solidFill>
                  <a:srgbClr val="002060"/>
                </a:solidFill>
              </a:rPr>
              <a:t>EA Manual:</a:t>
            </a:r>
          </a:p>
          <a:p>
            <a:pPr marL="803275" lvl="1" indent="-346075">
              <a:spcBef>
                <a:spcPts val="475"/>
              </a:spcBef>
              <a:buFont typeface="Wingdings" pitchFamily="2" charset="2"/>
              <a:buChar char="v"/>
            </a:pPr>
            <a:r>
              <a:rPr lang="en-US" altLang="en-US" sz="1800" b="1">
                <a:solidFill>
                  <a:srgbClr val="0070C0"/>
                </a:solidFill>
              </a:rPr>
              <a:t>used to be provided to AE’s as reference for instructions for preparing design submittals and bid packages</a:t>
            </a:r>
          </a:p>
          <a:p>
            <a:pPr marL="803275" lvl="1" indent="-346075">
              <a:spcBef>
                <a:spcPts val="475"/>
              </a:spcBef>
              <a:buFont typeface="Wingdings" pitchFamily="2" charset="2"/>
              <a:buChar char="v"/>
            </a:pPr>
            <a:r>
              <a:rPr lang="en-US" altLang="en-US" sz="1800" b="1" i="1">
                <a:solidFill>
                  <a:srgbClr val="0070C0"/>
                </a:solidFill>
              </a:rPr>
              <a:t>replaced by Supplemental Instructions for Design Professional Services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711DE5D-1715-4BA1-8E9B-2E48502C64E2}"/>
              </a:ext>
            </a:extLst>
          </p:cNvPr>
          <p:cNvSpPr txBox="1"/>
          <p:nvPr/>
        </p:nvSpPr>
        <p:spPr>
          <a:xfrm>
            <a:off x="6157966" y="1727270"/>
            <a:ext cx="3376245" cy="369332"/>
          </a:xfrm>
          <a:prstGeom prst="rect">
            <a:avLst/>
          </a:prstGeom>
          <a:solidFill>
            <a:srgbClr val="F3CA78"/>
          </a:solidFill>
          <a:ln w="19050">
            <a:noFill/>
          </a:ln>
        </p:spPr>
        <p:txBody>
          <a:bodyPr wrap="square" rtlCol="0">
            <a:spAutoFit/>
          </a:bodyPr>
          <a:lstStyle/>
          <a:p>
            <a:r>
              <a:rPr lang="en-US" b="1" i="1"/>
              <a:t>** of less interest; but be aware</a:t>
            </a:r>
            <a:endParaRPr lang="en-US" sz="1600" b="1" i="1"/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09793A84-109F-4D99-96FC-F034664D6876}"/>
              </a:ext>
            </a:extLst>
          </p:cNvPr>
          <p:cNvCxnSpPr>
            <a:cxnSpLocks/>
          </p:cNvCxnSpPr>
          <p:nvPr/>
        </p:nvCxnSpPr>
        <p:spPr>
          <a:xfrm flipH="1">
            <a:off x="6541477" y="2096602"/>
            <a:ext cx="1175658" cy="161124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539505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/>
              <a:t>Purpose of this Overview</a:t>
            </a:r>
            <a:br>
              <a:rPr lang="en-US"/>
            </a:br>
            <a:br>
              <a:rPr lang="en-US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52075" y="2275431"/>
            <a:ext cx="9245600" cy="394013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altLang="en-US" b="1" i="1">
                <a:solidFill>
                  <a:srgbClr val="0070C0"/>
                </a:solidFill>
              </a:rPr>
              <a:t>So that firms can better:</a:t>
            </a:r>
          </a:p>
          <a:p>
            <a:pPr>
              <a:buNone/>
            </a:pPr>
            <a:r>
              <a:rPr lang="en-US" altLang="en-US" b="1" i="1">
                <a:solidFill>
                  <a:schemeClr val="bg1">
                    <a:lumMod val="85000"/>
                  </a:schemeClr>
                </a:solidFill>
              </a:rPr>
              <a:t>…understand who is who   (in Part 1)</a:t>
            </a:r>
          </a:p>
          <a:p>
            <a:pPr>
              <a:buNone/>
            </a:pPr>
            <a:r>
              <a:rPr lang="en-US" altLang="en-US" b="1" i="1">
                <a:solidFill>
                  <a:schemeClr val="bg1">
                    <a:lumMod val="85000"/>
                  </a:schemeClr>
                </a:solidFill>
              </a:rPr>
              <a:t>…understand our funding and projects   (in Part 1)</a:t>
            </a:r>
          </a:p>
          <a:p>
            <a:pPr>
              <a:buNone/>
            </a:pPr>
            <a:r>
              <a:rPr lang="en-US" altLang="en-US" b="1" i="1">
                <a:solidFill>
                  <a:srgbClr val="0070C0"/>
                </a:solidFill>
              </a:rPr>
              <a:t>…understand our requirements, processes, etc.   (in Part 2)</a:t>
            </a:r>
          </a:p>
          <a:p>
            <a:pPr marL="0" indent="0">
              <a:buNone/>
            </a:pPr>
            <a:endParaRPr lang="en-US" dirty="0">
              <a:solidFill>
                <a:srgbClr val="16406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932237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/>
              <a:t>CSO Procedures Manuals</a:t>
            </a:r>
            <a:br>
              <a:rPr lang="en-US"/>
            </a:br>
            <a:br>
              <a:rPr lang="en-US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0252" y="2287463"/>
            <a:ext cx="10247423" cy="3940138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  <a:buNone/>
            </a:pPr>
            <a:r>
              <a:rPr lang="en-US" altLang="en-US" sz="2000" b="1">
                <a:solidFill>
                  <a:srgbClr val="002060"/>
                </a:solidFill>
              </a:rPr>
              <a:t>Manual for the Procurement &amp; Administration of Construction Contracts:</a:t>
            </a:r>
          </a:p>
          <a:p>
            <a:pPr marL="803275" lvl="1" indent="-346075">
              <a:spcBef>
                <a:spcPts val="475"/>
              </a:spcBef>
              <a:buFont typeface="Wingdings" pitchFamily="2" charset="2"/>
              <a:buChar char="v"/>
            </a:pPr>
            <a:r>
              <a:rPr lang="en-US" altLang="en-US" sz="1800" b="1">
                <a:solidFill>
                  <a:srgbClr val="0070C0"/>
                </a:solidFill>
              </a:rPr>
              <a:t>reference for procuring and administering construction contracts</a:t>
            </a:r>
          </a:p>
          <a:p>
            <a:pPr marL="803275" lvl="1" indent="-346075">
              <a:spcBef>
                <a:spcPts val="475"/>
              </a:spcBef>
              <a:buFont typeface="Wingdings" pitchFamily="2" charset="2"/>
              <a:buChar char="v"/>
            </a:pPr>
            <a:r>
              <a:rPr lang="en-US" altLang="en-US" sz="1800" b="1" i="1">
                <a:solidFill>
                  <a:srgbClr val="0070C0"/>
                </a:solidFill>
              </a:rPr>
              <a:t>totally revised in 2014; updated periodically</a:t>
            </a:r>
          </a:p>
          <a:p>
            <a:pPr>
              <a:spcBef>
                <a:spcPts val="1200"/>
              </a:spcBef>
              <a:buNone/>
            </a:pPr>
            <a:r>
              <a:rPr lang="en-US" altLang="en-US" sz="2000" b="1">
                <a:solidFill>
                  <a:srgbClr val="002060"/>
                </a:solidFill>
              </a:rPr>
              <a:t>Manual for the Procurement &amp; Administration of Design Professional Services:</a:t>
            </a:r>
          </a:p>
          <a:p>
            <a:pPr marL="803275" lvl="1" indent="-346075">
              <a:spcBef>
                <a:spcPts val="475"/>
              </a:spcBef>
              <a:buFont typeface="Wingdings" pitchFamily="2" charset="2"/>
              <a:buChar char="v"/>
            </a:pPr>
            <a:r>
              <a:rPr lang="en-US" altLang="en-US" sz="1800" b="1">
                <a:solidFill>
                  <a:srgbClr val="0070C0"/>
                </a:solidFill>
              </a:rPr>
              <a:t>reference for procuring and administering professional agreements</a:t>
            </a:r>
          </a:p>
          <a:p>
            <a:pPr marL="803275" lvl="1" indent="-346075">
              <a:spcBef>
                <a:spcPts val="475"/>
              </a:spcBef>
              <a:buFont typeface="Wingdings" pitchFamily="2" charset="2"/>
              <a:buChar char="v"/>
            </a:pPr>
            <a:r>
              <a:rPr lang="en-US" altLang="en-US" sz="1800" b="1" i="1">
                <a:solidFill>
                  <a:srgbClr val="0070C0"/>
                </a:solidFill>
              </a:rPr>
              <a:t>totally revised in 2017 (one volume still not completed); updated periodically</a:t>
            </a:r>
          </a:p>
          <a:p>
            <a:pPr>
              <a:spcBef>
                <a:spcPts val="1200"/>
              </a:spcBef>
              <a:buNone/>
            </a:pPr>
            <a:r>
              <a:rPr lang="en-US" altLang="en-US" sz="2000" b="1">
                <a:solidFill>
                  <a:srgbClr val="002060"/>
                </a:solidFill>
              </a:rPr>
              <a:t>EA Manual:</a:t>
            </a:r>
          </a:p>
          <a:p>
            <a:pPr marL="803275" lvl="1" indent="-346075">
              <a:spcBef>
                <a:spcPts val="475"/>
              </a:spcBef>
              <a:buFont typeface="Wingdings" pitchFamily="2" charset="2"/>
              <a:buChar char="v"/>
            </a:pPr>
            <a:r>
              <a:rPr lang="en-US" altLang="en-US" sz="1800" b="1">
                <a:solidFill>
                  <a:srgbClr val="0070C0"/>
                </a:solidFill>
              </a:rPr>
              <a:t>used to be provided to AE’s as reference for instructions for preparing design submittals and bid packages</a:t>
            </a:r>
          </a:p>
          <a:p>
            <a:pPr marL="803275" lvl="1" indent="-346075">
              <a:spcBef>
                <a:spcPts val="475"/>
              </a:spcBef>
              <a:buFont typeface="Wingdings" pitchFamily="2" charset="2"/>
              <a:buChar char="v"/>
            </a:pPr>
            <a:r>
              <a:rPr lang="en-US" altLang="en-US" sz="1800" b="1" i="1">
                <a:solidFill>
                  <a:srgbClr val="0070C0"/>
                </a:solidFill>
              </a:rPr>
              <a:t>replaced by Supplemental Instructions for Design Professional Services</a:t>
            </a:r>
          </a:p>
        </p:txBody>
      </p: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7F6CBA41-10B1-42D3-918C-C9FBD4CF5E85}"/>
              </a:ext>
            </a:extLst>
          </p:cNvPr>
          <p:cNvCxnSpPr>
            <a:cxnSpLocks/>
            <a:stCxn id="5" idx="2"/>
          </p:cNvCxnSpPr>
          <p:nvPr/>
        </p:nvCxnSpPr>
        <p:spPr>
          <a:xfrm flipH="1">
            <a:off x="7385539" y="3512285"/>
            <a:ext cx="2339590" cy="2466484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>
            <a:extLst>
              <a:ext uri="{FF2B5EF4-FFF2-40B4-BE49-F238E27FC236}">
                <a16:creationId xmlns:a16="http://schemas.microsoft.com/office/drawing/2014/main" id="{496015F0-940A-4CB2-9406-B32211CCAE79}"/>
              </a:ext>
            </a:extLst>
          </p:cNvPr>
          <p:cNvSpPr txBox="1"/>
          <p:nvPr/>
        </p:nvSpPr>
        <p:spPr>
          <a:xfrm>
            <a:off x="7606602" y="2404289"/>
            <a:ext cx="4237054" cy="1107996"/>
          </a:xfrm>
          <a:prstGeom prst="rect">
            <a:avLst/>
          </a:prstGeom>
          <a:solidFill>
            <a:srgbClr val="F3CA78"/>
          </a:solidFill>
          <a:ln w="19050">
            <a:noFill/>
          </a:ln>
        </p:spPr>
        <p:txBody>
          <a:bodyPr wrap="square" rtlCol="0">
            <a:spAutoFit/>
          </a:bodyPr>
          <a:lstStyle/>
          <a:p>
            <a:r>
              <a:rPr lang="en-US" b="1" i="1"/>
              <a:t>** contains details for: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1600" b="1" i="1"/>
              <a:t>scope of services for AE thru project phases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1600" b="1" i="1"/>
              <a:t>design submissions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1600" b="1" i="1"/>
              <a:t>etc.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711DE5D-1715-4BA1-8E9B-2E48502C64E2}"/>
              </a:ext>
            </a:extLst>
          </p:cNvPr>
          <p:cNvSpPr txBox="1"/>
          <p:nvPr/>
        </p:nvSpPr>
        <p:spPr>
          <a:xfrm>
            <a:off x="6157966" y="1727270"/>
            <a:ext cx="3376245" cy="369332"/>
          </a:xfrm>
          <a:prstGeom prst="rect">
            <a:avLst/>
          </a:prstGeom>
          <a:solidFill>
            <a:srgbClr val="F3CA78"/>
          </a:solidFill>
          <a:ln w="19050">
            <a:noFill/>
          </a:ln>
        </p:spPr>
        <p:txBody>
          <a:bodyPr wrap="square" rtlCol="0">
            <a:spAutoFit/>
          </a:bodyPr>
          <a:lstStyle/>
          <a:p>
            <a:r>
              <a:rPr lang="en-US" b="1" i="1"/>
              <a:t>** of less interest; but be aware</a:t>
            </a:r>
            <a:endParaRPr lang="en-US" sz="1600" b="1" i="1"/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09793A84-109F-4D99-96FC-F034664D6876}"/>
              </a:ext>
            </a:extLst>
          </p:cNvPr>
          <p:cNvCxnSpPr>
            <a:cxnSpLocks/>
          </p:cNvCxnSpPr>
          <p:nvPr/>
        </p:nvCxnSpPr>
        <p:spPr>
          <a:xfrm flipH="1">
            <a:off x="6541477" y="2096602"/>
            <a:ext cx="1175658" cy="161124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81884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/>
              <a:t>System Construction Contract</a:t>
            </a:r>
            <a:br>
              <a:rPr lang="en-US"/>
            </a:br>
            <a:br>
              <a:rPr lang="en-US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0252" y="2275431"/>
            <a:ext cx="10247423" cy="3940138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  <a:spcBef>
                <a:spcPts val="1200"/>
              </a:spcBef>
              <a:buNone/>
            </a:pPr>
            <a:r>
              <a:rPr lang="en-US" altLang="en-US" sz="2000" b="1">
                <a:solidFill>
                  <a:srgbClr val="002060"/>
                </a:solidFill>
              </a:rPr>
              <a:t>Construction Contract and Solicitation Documents:</a:t>
            </a:r>
            <a:endParaRPr lang="en-US" altLang="en-US" sz="2000" b="1">
              <a:solidFill>
                <a:srgbClr val="0070C0"/>
              </a:solidFill>
            </a:endParaRPr>
          </a:p>
          <a:p>
            <a:pPr marL="803275" lvl="1" indent="-346075">
              <a:spcBef>
                <a:spcPts val="475"/>
              </a:spcBef>
              <a:buFont typeface="Wingdings" pitchFamily="2" charset="2"/>
              <a:buChar char="v"/>
            </a:pPr>
            <a:r>
              <a:rPr lang="en-US" altLang="en-US" sz="1800" b="1">
                <a:solidFill>
                  <a:srgbClr val="0070C0"/>
                </a:solidFill>
              </a:rPr>
              <a:t>totally revised documents published in 2014</a:t>
            </a:r>
          </a:p>
          <a:p>
            <a:pPr marL="803275" lvl="1" indent="-346075">
              <a:spcBef>
                <a:spcPts val="475"/>
              </a:spcBef>
              <a:buFont typeface="Wingdings" pitchFamily="2" charset="2"/>
              <a:buChar char="v"/>
            </a:pPr>
            <a:r>
              <a:rPr lang="en-US" altLang="en-US" sz="1800" b="1">
                <a:solidFill>
                  <a:srgbClr val="0070C0"/>
                </a:solidFill>
              </a:rPr>
              <a:t>annual review and updates</a:t>
            </a:r>
          </a:p>
          <a:p>
            <a:pPr marL="803275" lvl="1" indent="-346075">
              <a:spcBef>
                <a:spcPts val="475"/>
              </a:spcBef>
              <a:buFont typeface="Wingdings" pitchFamily="2" charset="2"/>
              <a:buChar char="v"/>
            </a:pPr>
            <a:r>
              <a:rPr lang="en-US" altLang="en-US" sz="1800" b="1">
                <a:solidFill>
                  <a:srgbClr val="0070C0"/>
                </a:solidFill>
              </a:rPr>
              <a:t>includes Division 1 Specs (universities may revise)</a:t>
            </a:r>
          </a:p>
          <a:p>
            <a:pPr marL="803275" lvl="1" indent="-346075">
              <a:spcBef>
                <a:spcPts val="475"/>
              </a:spcBef>
              <a:buFont typeface="Wingdings" pitchFamily="2" charset="2"/>
              <a:buChar char="v"/>
            </a:pPr>
            <a:r>
              <a:rPr lang="en-US" altLang="en-US" sz="1800" b="1">
                <a:solidFill>
                  <a:srgbClr val="0070C0"/>
                </a:solidFill>
              </a:rPr>
              <a:t>current forms called 2018K110</a:t>
            </a:r>
          </a:p>
          <a:p>
            <a:pPr marL="803275" lvl="1" indent="-346075">
              <a:spcBef>
                <a:spcPts val="475"/>
              </a:spcBef>
              <a:buFont typeface="Wingdings" pitchFamily="2" charset="2"/>
              <a:buChar char="v"/>
            </a:pPr>
            <a:r>
              <a:rPr lang="en-US" altLang="en-US" sz="1800" b="1">
                <a:solidFill>
                  <a:srgbClr val="0070C0"/>
                </a:solidFill>
              </a:rPr>
              <a:t>also 2018K112 form for work order contracts for construction</a:t>
            </a:r>
            <a:endParaRPr lang="en-US" altLang="en-US" sz="1800" b="1" dirty="0">
              <a:solidFill>
                <a:srgbClr val="0070C0"/>
              </a:solidFill>
            </a:endParaRPr>
          </a:p>
          <a:p>
            <a:pPr lvl="1">
              <a:spcBef>
                <a:spcPts val="1800"/>
              </a:spcBef>
            </a:pPr>
            <a:r>
              <a:rPr lang="en-US" altLang="en-US" b="1">
                <a:solidFill>
                  <a:srgbClr val="002060"/>
                </a:solidFill>
              </a:rPr>
              <a:t>2018K110 Contract form consists of:</a:t>
            </a:r>
            <a:endParaRPr lang="en-US" altLang="en-US" b="1">
              <a:solidFill>
                <a:srgbClr val="0070C0"/>
              </a:solidFill>
            </a:endParaRPr>
          </a:p>
          <a:p>
            <a:pPr marL="1157605" lvl="2" indent="-346075">
              <a:spcBef>
                <a:spcPts val="475"/>
              </a:spcBef>
              <a:buFont typeface="Wingdings" pitchFamily="2" charset="2"/>
              <a:buChar char="v"/>
            </a:pPr>
            <a:r>
              <a:rPr lang="en-US" altLang="en-US" sz="1800" b="1" i="1">
                <a:solidFill>
                  <a:srgbClr val="0070C0"/>
                </a:solidFill>
              </a:rPr>
              <a:t>Standard Form of Contract (Agreement &amp; Signature Pages)</a:t>
            </a:r>
          </a:p>
          <a:p>
            <a:pPr marL="1157605" lvl="2" indent="-346075">
              <a:spcBef>
                <a:spcPts val="475"/>
              </a:spcBef>
              <a:buFont typeface="Wingdings" pitchFamily="2" charset="2"/>
              <a:buChar char="v"/>
            </a:pPr>
            <a:r>
              <a:rPr lang="en-US" altLang="en-US" sz="1800" b="1" i="1">
                <a:solidFill>
                  <a:srgbClr val="0070C0"/>
                </a:solidFill>
              </a:rPr>
              <a:t>General Conditions</a:t>
            </a:r>
          </a:p>
          <a:p>
            <a:pPr marL="1157605" lvl="2" indent="-346075">
              <a:spcBef>
                <a:spcPts val="475"/>
              </a:spcBef>
              <a:buFont typeface="Wingdings" pitchFamily="2" charset="2"/>
              <a:buChar char="v"/>
            </a:pPr>
            <a:r>
              <a:rPr lang="en-US" altLang="en-US" sz="1800" b="1" i="1">
                <a:solidFill>
                  <a:srgbClr val="0070C0"/>
                </a:solidFill>
              </a:rPr>
              <a:t>Insurance Rider</a:t>
            </a:r>
          </a:p>
        </p:txBody>
      </p:sp>
    </p:spTree>
    <p:extLst>
      <p:ext uri="{BB962C8B-B14F-4D97-AF65-F5344CB8AC3E}">
        <p14:creationId xmlns:p14="http://schemas.microsoft.com/office/powerpoint/2010/main" val="4374938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/>
              <a:t>System Construction Contract</a:t>
            </a:r>
            <a:br>
              <a:rPr lang="en-US"/>
            </a:br>
            <a:br>
              <a:rPr lang="en-US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0252" y="2275431"/>
            <a:ext cx="10247423" cy="3940138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  <a:spcBef>
                <a:spcPts val="1200"/>
              </a:spcBef>
              <a:buNone/>
            </a:pPr>
            <a:r>
              <a:rPr lang="en-US" altLang="en-US" sz="2000" b="1">
                <a:solidFill>
                  <a:srgbClr val="002060"/>
                </a:solidFill>
              </a:rPr>
              <a:t>Construction Contract and Solicitation Documents:</a:t>
            </a:r>
            <a:endParaRPr lang="en-US" altLang="en-US" sz="2000" b="1">
              <a:solidFill>
                <a:srgbClr val="0070C0"/>
              </a:solidFill>
            </a:endParaRPr>
          </a:p>
          <a:p>
            <a:pPr marL="803275" lvl="1" indent="-346075">
              <a:spcBef>
                <a:spcPts val="475"/>
              </a:spcBef>
              <a:buFont typeface="Wingdings" pitchFamily="2" charset="2"/>
              <a:buChar char="v"/>
            </a:pPr>
            <a:r>
              <a:rPr lang="en-US" altLang="en-US" sz="1800" b="1">
                <a:solidFill>
                  <a:srgbClr val="0070C0"/>
                </a:solidFill>
              </a:rPr>
              <a:t>totally revised documents published in 2014</a:t>
            </a:r>
          </a:p>
          <a:p>
            <a:pPr marL="803275" lvl="1" indent="-346075">
              <a:spcBef>
                <a:spcPts val="475"/>
              </a:spcBef>
              <a:buFont typeface="Wingdings" pitchFamily="2" charset="2"/>
              <a:buChar char="v"/>
            </a:pPr>
            <a:r>
              <a:rPr lang="en-US" altLang="en-US" sz="1800" b="1">
                <a:solidFill>
                  <a:srgbClr val="0070C0"/>
                </a:solidFill>
              </a:rPr>
              <a:t>annual review and updates</a:t>
            </a:r>
          </a:p>
          <a:p>
            <a:pPr marL="803275" lvl="1" indent="-346075">
              <a:spcBef>
                <a:spcPts val="475"/>
              </a:spcBef>
              <a:buFont typeface="Wingdings" pitchFamily="2" charset="2"/>
              <a:buChar char="v"/>
            </a:pPr>
            <a:r>
              <a:rPr lang="en-US" altLang="en-US" sz="1800" b="1">
                <a:solidFill>
                  <a:srgbClr val="0070C0"/>
                </a:solidFill>
              </a:rPr>
              <a:t>includes Division 1 Specs (universities may revise)</a:t>
            </a:r>
          </a:p>
          <a:p>
            <a:pPr marL="803275" lvl="1" indent="-346075">
              <a:spcBef>
                <a:spcPts val="475"/>
              </a:spcBef>
              <a:buFont typeface="Wingdings" pitchFamily="2" charset="2"/>
              <a:buChar char="v"/>
            </a:pPr>
            <a:r>
              <a:rPr lang="en-US" altLang="en-US" sz="1800" b="1">
                <a:solidFill>
                  <a:srgbClr val="0070C0"/>
                </a:solidFill>
              </a:rPr>
              <a:t>current forms called 2018K110</a:t>
            </a:r>
          </a:p>
          <a:p>
            <a:pPr marL="803275" lvl="1" indent="-346075">
              <a:spcBef>
                <a:spcPts val="475"/>
              </a:spcBef>
              <a:buFont typeface="Wingdings" pitchFamily="2" charset="2"/>
              <a:buChar char="v"/>
            </a:pPr>
            <a:r>
              <a:rPr lang="en-US" altLang="en-US" sz="1800" b="1">
                <a:solidFill>
                  <a:srgbClr val="0070C0"/>
                </a:solidFill>
              </a:rPr>
              <a:t>also 2018K112 form for work order contracts for construction</a:t>
            </a:r>
            <a:endParaRPr lang="en-US" altLang="en-US" sz="1800" b="1" dirty="0">
              <a:solidFill>
                <a:srgbClr val="0070C0"/>
              </a:solidFill>
            </a:endParaRPr>
          </a:p>
          <a:p>
            <a:pPr lvl="1">
              <a:spcBef>
                <a:spcPts val="1800"/>
              </a:spcBef>
            </a:pPr>
            <a:r>
              <a:rPr lang="en-US" altLang="en-US" b="1">
                <a:solidFill>
                  <a:srgbClr val="002060"/>
                </a:solidFill>
              </a:rPr>
              <a:t>2018K110 Contract form consists of:</a:t>
            </a:r>
            <a:endParaRPr lang="en-US" altLang="en-US" b="1">
              <a:solidFill>
                <a:srgbClr val="0070C0"/>
              </a:solidFill>
            </a:endParaRPr>
          </a:p>
          <a:p>
            <a:pPr marL="1157605" lvl="2" indent="-346075">
              <a:spcBef>
                <a:spcPts val="475"/>
              </a:spcBef>
              <a:buFont typeface="Wingdings" pitchFamily="2" charset="2"/>
              <a:buChar char="v"/>
            </a:pPr>
            <a:r>
              <a:rPr lang="en-US" altLang="en-US" sz="1800" b="1" i="1">
                <a:solidFill>
                  <a:srgbClr val="0070C0"/>
                </a:solidFill>
              </a:rPr>
              <a:t>Standard Form of Contract (Agreement &amp; Signature Pages)</a:t>
            </a:r>
          </a:p>
          <a:p>
            <a:pPr marL="1157605" lvl="2" indent="-346075">
              <a:spcBef>
                <a:spcPts val="475"/>
              </a:spcBef>
              <a:buFont typeface="Wingdings" pitchFamily="2" charset="2"/>
              <a:buChar char="v"/>
            </a:pPr>
            <a:r>
              <a:rPr lang="en-US" altLang="en-US" sz="1800" b="1" i="1">
                <a:solidFill>
                  <a:srgbClr val="0070C0"/>
                </a:solidFill>
              </a:rPr>
              <a:t>General Conditions</a:t>
            </a:r>
          </a:p>
          <a:p>
            <a:pPr marL="1157605" lvl="2" indent="-346075">
              <a:spcBef>
                <a:spcPts val="475"/>
              </a:spcBef>
              <a:buFont typeface="Wingdings" pitchFamily="2" charset="2"/>
              <a:buChar char="v"/>
            </a:pPr>
            <a:r>
              <a:rPr lang="en-US" altLang="en-US" sz="1800" b="1" i="1">
                <a:solidFill>
                  <a:srgbClr val="0070C0"/>
                </a:solidFill>
              </a:rPr>
              <a:t>Insurance Rider</a:t>
            </a:r>
            <a:endParaRPr lang="en-US" altLang="en-US" sz="2200" b="1" i="1">
              <a:solidFill>
                <a:srgbClr val="0070C0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0958C93-FE0A-41F7-8440-0DD76DD0B7D2}"/>
              </a:ext>
            </a:extLst>
          </p:cNvPr>
          <p:cNvSpPr txBox="1"/>
          <p:nvPr/>
        </p:nvSpPr>
        <p:spPr>
          <a:xfrm>
            <a:off x="8937299" y="3105834"/>
            <a:ext cx="2467580" cy="646331"/>
          </a:xfrm>
          <a:prstGeom prst="rect">
            <a:avLst/>
          </a:prstGeom>
          <a:solidFill>
            <a:srgbClr val="F3CA78"/>
          </a:solidFill>
          <a:ln w="1905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i="1"/>
              <a:t>** year, plus K, plus form number</a:t>
            </a: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28C8473B-95E0-4EBB-8CDD-43151A40186D}"/>
              </a:ext>
            </a:extLst>
          </p:cNvPr>
          <p:cNvCxnSpPr>
            <a:cxnSpLocks/>
          </p:cNvCxnSpPr>
          <p:nvPr/>
        </p:nvCxnSpPr>
        <p:spPr>
          <a:xfrm flipH="1">
            <a:off x="4903596" y="3428999"/>
            <a:ext cx="4033705" cy="429568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0761084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/>
              <a:t>System Construction Contract</a:t>
            </a:r>
            <a:br>
              <a:rPr lang="en-US"/>
            </a:br>
            <a:br>
              <a:rPr lang="en-US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0252" y="2275431"/>
            <a:ext cx="10247423" cy="3940138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  <a:spcBef>
                <a:spcPts val="1200"/>
              </a:spcBef>
              <a:buNone/>
            </a:pPr>
            <a:r>
              <a:rPr lang="en-US" altLang="en-US" sz="2000" b="1">
                <a:solidFill>
                  <a:srgbClr val="002060"/>
                </a:solidFill>
              </a:rPr>
              <a:t>Construction Contract and Solicitation Documents:</a:t>
            </a:r>
            <a:endParaRPr lang="en-US" altLang="en-US" sz="2000" b="1">
              <a:solidFill>
                <a:srgbClr val="0070C0"/>
              </a:solidFill>
            </a:endParaRPr>
          </a:p>
          <a:p>
            <a:pPr marL="803275" lvl="1" indent="-346075">
              <a:spcBef>
                <a:spcPts val="475"/>
              </a:spcBef>
              <a:buFont typeface="Wingdings" pitchFamily="2" charset="2"/>
              <a:buChar char="v"/>
            </a:pPr>
            <a:r>
              <a:rPr lang="en-US" altLang="en-US" sz="1800" b="1">
                <a:solidFill>
                  <a:srgbClr val="0070C0"/>
                </a:solidFill>
              </a:rPr>
              <a:t>totally revised documents published in 2014</a:t>
            </a:r>
          </a:p>
          <a:p>
            <a:pPr marL="803275" lvl="1" indent="-346075">
              <a:spcBef>
                <a:spcPts val="475"/>
              </a:spcBef>
              <a:buFont typeface="Wingdings" pitchFamily="2" charset="2"/>
              <a:buChar char="v"/>
            </a:pPr>
            <a:r>
              <a:rPr lang="en-US" altLang="en-US" sz="1800" b="1">
                <a:solidFill>
                  <a:srgbClr val="0070C0"/>
                </a:solidFill>
              </a:rPr>
              <a:t>annual review and updates</a:t>
            </a:r>
          </a:p>
          <a:p>
            <a:pPr marL="803275" lvl="1" indent="-346075">
              <a:spcBef>
                <a:spcPts val="475"/>
              </a:spcBef>
              <a:buFont typeface="Wingdings" pitchFamily="2" charset="2"/>
              <a:buChar char="v"/>
            </a:pPr>
            <a:r>
              <a:rPr lang="en-US" altLang="en-US" sz="1800" b="1">
                <a:solidFill>
                  <a:srgbClr val="0070C0"/>
                </a:solidFill>
              </a:rPr>
              <a:t>includes Division 1 Specs (universities may revise)</a:t>
            </a:r>
          </a:p>
          <a:p>
            <a:pPr marL="803275" lvl="1" indent="-346075">
              <a:spcBef>
                <a:spcPts val="475"/>
              </a:spcBef>
              <a:buFont typeface="Wingdings" pitchFamily="2" charset="2"/>
              <a:buChar char="v"/>
            </a:pPr>
            <a:r>
              <a:rPr lang="en-US" altLang="en-US" sz="1800" b="1">
                <a:solidFill>
                  <a:srgbClr val="0070C0"/>
                </a:solidFill>
              </a:rPr>
              <a:t>current forms called 2018K110</a:t>
            </a:r>
          </a:p>
          <a:p>
            <a:pPr marL="803275" lvl="1" indent="-346075">
              <a:spcBef>
                <a:spcPts val="475"/>
              </a:spcBef>
              <a:buFont typeface="Wingdings" pitchFamily="2" charset="2"/>
              <a:buChar char="v"/>
            </a:pPr>
            <a:r>
              <a:rPr lang="en-US" altLang="en-US" sz="1800" b="1">
                <a:solidFill>
                  <a:srgbClr val="0070C0"/>
                </a:solidFill>
              </a:rPr>
              <a:t>also 2018K112 form for work order contracts for construction</a:t>
            </a:r>
            <a:endParaRPr lang="en-US" altLang="en-US" sz="1800" b="1" dirty="0">
              <a:solidFill>
                <a:srgbClr val="0070C0"/>
              </a:solidFill>
            </a:endParaRPr>
          </a:p>
          <a:p>
            <a:pPr lvl="1">
              <a:spcBef>
                <a:spcPts val="1800"/>
              </a:spcBef>
            </a:pPr>
            <a:r>
              <a:rPr lang="en-US" altLang="en-US" b="1">
                <a:solidFill>
                  <a:srgbClr val="002060"/>
                </a:solidFill>
              </a:rPr>
              <a:t>2018K110 Contract form consists of:</a:t>
            </a:r>
            <a:endParaRPr lang="en-US" altLang="en-US" b="1">
              <a:solidFill>
                <a:srgbClr val="0070C0"/>
              </a:solidFill>
            </a:endParaRPr>
          </a:p>
          <a:p>
            <a:pPr marL="1157605" lvl="2" indent="-346075">
              <a:spcBef>
                <a:spcPts val="475"/>
              </a:spcBef>
              <a:buFont typeface="Wingdings" pitchFamily="2" charset="2"/>
              <a:buChar char="v"/>
            </a:pPr>
            <a:r>
              <a:rPr lang="en-US" altLang="en-US" sz="1800" b="1" i="1">
                <a:solidFill>
                  <a:srgbClr val="0070C0"/>
                </a:solidFill>
              </a:rPr>
              <a:t>Standard Form of Contract (Agreement &amp; Signature Pages)</a:t>
            </a:r>
          </a:p>
          <a:p>
            <a:pPr marL="1157605" lvl="2" indent="-346075">
              <a:spcBef>
                <a:spcPts val="475"/>
              </a:spcBef>
              <a:buFont typeface="Wingdings" pitchFamily="2" charset="2"/>
              <a:buChar char="v"/>
            </a:pPr>
            <a:r>
              <a:rPr lang="en-US" altLang="en-US" sz="1800" b="1" i="1">
                <a:solidFill>
                  <a:srgbClr val="0070C0"/>
                </a:solidFill>
              </a:rPr>
              <a:t>General Conditions</a:t>
            </a:r>
          </a:p>
          <a:p>
            <a:pPr marL="1157605" lvl="2" indent="-346075">
              <a:spcBef>
                <a:spcPts val="475"/>
              </a:spcBef>
              <a:buFont typeface="Wingdings" pitchFamily="2" charset="2"/>
              <a:buChar char="v"/>
            </a:pPr>
            <a:r>
              <a:rPr lang="en-US" altLang="en-US" sz="1800" b="1" i="1">
                <a:solidFill>
                  <a:srgbClr val="0070C0"/>
                </a:solidFill>
              </a:rPr>
              <a:t>Insurance Rider</a:t>
            </a:r>
            <a:endParaRPr lang="en-US" altLang="en-US" sz="2200" b="1" i="1">
              <a:solidFill>
                <a:srgbClr val="0070C0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0958C93-FE0A-41F7-8440-0DD76DD0B7D2}"/>
              </a:ext>
            </a:extLst>
          </p:cNvPr>
          <p:cNvSpPr txBox="1"/>
          <p:nvPr/>
        </p:nvSpPr>
        <p:spPr>
          <a:xfrm>
            <a:off x="8937299" y="3105834"/>
            <a:ext cx="2467580" cy="369332"/>
          </a:xfrm>
          <a:prstGeom prst="rect">
            <a:avLst/>
          </a:prstGeom>
          <a:solidFill>
            <a:srgbClr val="F3CA78"/>
          </a:solidFill>
          <a:ln w="1905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i="1"/>
              <a:t>** templates only</a:t>
            </a: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28C8473B-95E0-4EBB-8CDD-43151A40186D}"/>
              </a:ext>
            </a:extLst>
          </p:cNvPr>
          <p:cNvCxnSpPr>
            <a:cxnSpLocks/>
            <a:stCxn id="5" idx="1"/>
          </p:cNvCxnSpPr>
          <p:nvPr/>
        </p:nvCxnSpPr>
        <p:spPr>
          <a:xfrm flipH="1">
            <a:off x="7114233" y="3290500"/>
            <a:ext cx="1823066" cy="184666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3400730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/>
              <a:t>System Construction Contract</a:t>
            </a:r>
            <a:br>
              <a:rPr lang="en-US"/>
            </a:br>
            <a:br>
              <a:rPr lang="en-US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0252" y="2275431"/>
            <a:ext cx="10247423" cy="3940138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  <a:spcBef>
                <a:spcPts val="1200"/>
              </a:spcBef>
              <a:buNone/>
            </a:pPr>
            <a:r>
              <a:rPr lang="en-US" altLang="en-US" sz="2000" b="1">
                <a:solidFill>
                  <a:srgbClr val="002060"/>
                </a:solidFill>
              </a:rPr>
              <a:t>Construction Contract and Solicitation Documents:</a:t>
            </a:r>
            <a:endParaRPr lang="en-US" altLang="en-US" sz="2000" b="1">
              <a:solidFill>
                <a:srgbClr val="0070C0"/>
              </a:solidFill>
            </a:endParaRPr>
          </a:p>
          <a:p>
            <a:pPr marL="803275" lvl="1" indent="-346075">
              <a:spcBef>
                <a:spcPts val="475"/>
              </a:spcBef>
              <a:buFont typeface="Wingdings" pitchFamily="2" charset="2"/>
              <a:buChar char="v"/>
            </a:pPr>
            <a:r>
              <a:rPr lang="en-US" altLang="en-US" sz="1800" b="1">
                <a:solidFill>
                  <a:srgbClr val="0070C0"/>
                </a:solidFill>
              </a:rPr>
              <a:t>totally revised documents published in 2014</a:t>
            </a:r>
          </a:p>
          <a:p>
            <a:pPr marL="803275" lvl="1" indent="-346075">
              <a:spcBef>
                <a:spcPts val="475"/>
              </a:spcBef>
              <a:buFont typeface="Wingdings" pitchFamily="2" charset="2"/>
              <a:buChar char="v"/>
            </a:pPr>
            <a:r>
              <a:rPr lang="en-US" altLang="en-US" sz="1800" b="1">
                <a:solidFill>
                  <a:srgbClr val="0070C0"/>
                </a:solidFill>
              </a:rPr>
              <a:t>annual review and updates</a:t>
            </a:r>
          </a:p>
          <a:p>
            <a:pPr marL="803275" lvl="1" indent="-346075">
              <a:spcBef>
                <a:spcPts val="475"/>
              </a:spcBef>
              <a:buFont typeface="Wingdings" pitchFamily="2" charset="2"/>
              <a:buChar char="v"/>
            </a:pPr>
            <a:r>
              <a:rPr lang="en-US" altLang="en-US" sz="1800" b="1">
                <a:solidFill>
                  <a:srgbClr val="0070C0"/>
                </a:solidFill>
              </a:rPr>
              <a:t>includes Division 1 Specs (universities may revise)</a:t>
            </a:r>
          </a:p>
          <a:p>
            <a:pPr marL="803275" lvl="1" indent="-346075">
              <a:spcBef>
                <a:spcPts val="475"/>
              </a:spcBef>
              <a:buFont typeface="Wingdings" pitchFamily="2" charset="2"/>
              <a:buChar char="v"/>
            </a:pPr>
            <a:r>
              <a:rPr lang="en-US" altLang="en-US" sz="1800" b="1">
                <a:solidFill>
                  <a:srgbClr val="0070C0"/>
                </a:solidFill>
              </a:rPr>
              <a:t>current forms called 2018K110</a:t>
            </a:r>
          </a:p>
          <a:p>
            <a:pPr marL="803275" lvl="1" indent="-346075">
              <a:spcBef>
                <a:spcPts val="475"/>
              </a:spcBef>
              <a:buFont typeface="Wingdings" pitchFamily="2" charset="2"/>
              <a:buChar char="v"/>
            </a:pPr>
            <a:r>
              <a:rPr lang="en-US" altLang="en-US" sz="1800" b="1">
                <a:solidFill>
                  <a:srgbClr val="0070C0"/>
                </a:solidFill>
              </a:rPr>
              <a:t>also 2018K112 form for work order contracts for construction</a:t>
            </a:r>
            <a:endParaRPr lang="en-US" altLang="en-US" sz="1800" b="1" dirty="0">
              <a:solidFill>
                <a:srgbClr val="0070C0"/>
              </a:solidFill>
            </a:endParaRPr>
          </a:p>
          <a:p>
            <a:pPr lvl="1">
              <a:spcBef>
                <a:spcPts val="1800"/>
              </a:spcBef>
            </a:pPr>
            <a:r>
              <a:rPr lang="en-US" altLang="en-US" b="1">
                <a:solidFill>
                  <a:srgbClr val="002060"/>
                </a:solidFill>
              </a:rPr>
              <a:t>2018K110 Contract form consists of:</a:t>
            </a:r>
            <a:endParaRPr lang="en-US" altLang="en-US" b="1">
              <a:solidFill>
                <a:srgbClr val="0070C0"/>
              </a:solidFill>
            </a:endParaRPr>
          </a:p>
          <a:p>
            <a:pPr marL="1157605" lvl="2" indent="-346075">
              <a:spcBef>
                <a:spcPts val="475"/>
              </a:spcBef>
              <a:buFont typeface="Wingdings" pitchFamily="2" charset="2"/>
              <a:buChar char="v"/>
            </a:pPr>
            <a:r>
              <a:rPr lang="en-US" altLang="en-US" sz="1800" b="1" i="1">
                <a:solidFill>
                  <a:srgbClr val="0070C0"/>
                </a:solidFill>
              </a:rPr>
              <a:t>Standard Form of Contract (Agreement &amp; Signature Pages)</a:t>
            </a:r>
          </a:p>
          <a:p>
            <a:pPr marL="1157605" lvl="2" indent="-346075">
              <a:spcBef>
                <a:spcPts val="475"/>
              </a:spcBef>
              <a:buFont typeface="Wingdings" pitchFamily="2" charset="2"/>
              <a:buChar char="v"/>
            </a:pPr>
            <a:r>
              <a:rPr lang="en-US" altLang="en-US" sz="1800" b="1" i="1">
                <a:solidFill>
                  <a:srgbClr val="0070C0"/>
                </a:solidFill>
              </a:rPr>
              <a:t>General Conditions</a:t>
            </a:r>
          </a:p>
          <a:p>
            <a:pPr marL="1157605" lvl="2" indent="-346075">
              <a:spcBef>
                <a:spcPts val="475"/>
              </a:spcBef>
              <a:buFont typeface="Wingdings" pitchFamily="2" charset="2"/>
              <a:buChar char="v"/>
            </a:pPr>
            <a:r>
              <a:rPr lang="en-US" altLang="en-US" sz="1800" b="1" i="1">
                <a:solidFill>
                  <a:srgbClr val="0070C0"/>
                </a:solidFill>
              </a:rPr>
              <a:t>Insurance Rider</a:t>
            </a:r>
            <a:endParaRPr lang="en-US" altLang="en-US" sz="2200" b="1" i="1">
              <a:solidFill>
                <a:srgbClr val="0070C0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0958C93-FE0A-41F7-8440-0DD76DD0B7D2}"/>
              </a:ext>
            </a:extLst>
          </p:cNvPr>
          <p:cNvSpPr txBox="1"/>
          <p:nvPr/>
        </p:nvSpPr>
        <p:spPr>
          <a:xfrm>
            <a:off x="8937299" y="3105834"/>
            <a:ext cx="2467580" cy="646331"/>
          </a:xfrm>
          <a:prstGeom prst="rect">
            <a:avLst/>
          </a:prstGeom>
          <a:solidFill>
            <a:srgbClr val="F3CA78"/>
          </a:solidFill>
          <a:ln w="1905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i="1"/>
              <a:t>** we do not use Div 0 documents</a:t>
            </a: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28C8473B-95E0-4EBB-8CDD-43151A40186D}"/>
              </a:ext>
            </a:extLst>
          </p:cNvPr>
          <p:cNvCxnSpPr>
            <a:cxnSpLocks/>
          </p:cNvCxnSpPr>
          <p:nvPr/>
        </p:nvCxnSpPr>
        <p:spPr>
          <a:xfrm flipH="1" flipV="1">
            <a:off x="5275385" y="2602523"/>
            <a:ext cx="3661915" cy="826476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7299050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/>
              <a:t>System Construction Contract</a:t>
            </a:r>
            <a:br>
              <a:rPr lang="en-US"/>
            </a:br>
            <a:br>
              <a:rPr lang="en-US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0252" y="2275431"/>
            <a:ext cx="10247423" cy="3940138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  <a:spcBef>
                <a:spcPts val="1200"/>
              </a:spcBef>
              <a:buNone/>
            </a:pPr>
            <a:r>
              <a:rPr lang="en-US" altLang="en-US" sz="2000" b="1">
                <a:solidFill>
                  <a:srgbClr val="002060"/>
                </a:solidFill>
              </a:rPr>
              <a:t>Construction Contract and Solicitation Documents:</a:t>
            </a:r>
            <a:endParaRPr lang="en-US" altLang="en-US" sz="2000" b="1">
              <a:solidFill>
                <a:srgbClr val="0070C0"/>
              </a:solidFill>
            </a:endParaRPr>
          </a:p>
          <a:p>
            <a:pPr marL="803275" lvl="1" indent="-346075">
              <a:spcBef>
                <a:spcPts val="475"/>
              </a:spcBef>
              <a:buFont typeface="Wingdings" pitchFamily="2" charset="2"/>
              <a:buChar char="v"/>
            </a:pPr>
            <a:r>
              <a:rPr lang="en-US" altLang="en-US" sz="1800" b="1">
                <a:solidFill>
                  <a:srgbClr val="0070C0"/>
                </a:solidFill>
              </a:rPr>
              <a:t>totally revised documents published in 2014</a:t>
            </a:r>
          </a:p>
          <a:p>
            <a:pPr marL="803275" lvl="1" indent="-346075">
              <a:spcBef>
                <a:spcPts val="475"/>
              </a:spcBef>
              <a:buFont typeface="Wingdings" pitchFamily="2" charset="2"/>
              <a:buChar char="v"/>
            </a:pPr>
            <a:r>
              <a:rPr lang="en-US" altLang="en-US" sz="1800" b="1">
                <a:solidFill>
                  <a:srgbClr val="0070C0"/>
                </a:solidFill>
              </a:rPr>
              <a:t>annual review and updates</a:t>
            </a:r>
          </a:p>
          <a:p>
            <a:pPr marL="803275" lvl="1" indent="-346075">
              <a:spcBef>
                <a:spcPts val="475"/>
              </a:spcBef>
              <a:buFont typeface="Wingdings" pitchFamily="2" charset="2"/>
              <a:buChar char="v"/>
            </a:pPr>
            <a:r>
              <a:rPr lang="en-US" altLang="en-US" sz="1800" b="1">
                <a:solidFill>
                  <a:srgbClr val="0070C0"/>
                </a:solidFill>
              </a:rPr>
              <a:t>includes Division 1 Specs (universities may revise)</a:t>
            </a:r>
          </a:p>
          <a:p>
            <a:pPr marL="803275" lvl="1" indent="-346075">
              <a:spcBef>
                <a:spcPts val="475"/>
              </a:spcBef>
              <a:buFont typeface="Wingdings" pitchFamily="2" charset="2"/>
              <a:buChar char="v"/>
            </a:pPr>
            <a:r>
              <a:rPr lang="en-US" altLang="en-US" sz="1800" b="1">
                <a:solidFill>
                  <a:srgbClr val="0070C0"/>
                </a:solidFill>
              </a:rPr>
              <a:t>current forms called 2018K110</a:t>
            </a:r>
          </a:p>
          <a:p>
            <a:pPr marL="803275" lvl="1" indent="-346075">
              <a:spcBef>
                <a:spcPts val="475"/>
              </a:spcBef>
              <a:buFont typeface="Wingdings" pitchFamily="2" charset="2"/>
              <a:buChar char="v"/>
            </a:pPr>
            <a:r>
              <a:rPr lang="en-US" altLang="en-US" sz="1800" b="1">
                <a:solidFill>
                  <a:srgbClr val="0070C0"/>
                </a:solidFill>
              </a:rPr>
              <a:t>also 2018K112 form for work order contracts for construction</a:t>
            </a:r>
            <a:endParaRPr lang="en-US" altLang="en-US" sz="1800" b="1" dirty="0">
              <a:solidFill>
                <a:srgbClr val="0070C0"/>
              </a:solidFill>
            </a:endParaRPr>
          </a:p>
          <a:p>
            <a:pPr lvl="1">
              <a:spcBef>
                <a:spcPts val="1800"/>
              </a:spcBef>
            </a:pPr>
            <a:r>
              <a:rPr lang="en-US" altLang="en-US" b="1">
                <a:solidFill>
                  <a:srgbClr val="002060"/>
                </a:solidFill>
              </a:rPr>
              <a:t>2018K110 Contract form consists of:</a:t>
            </a:r>
            <a:endParaRPr lang="en-US" altLang="en-US" b="1">
              <a:solidFill>
                <a:srgbClr val="0070C0"/>
              </a:solidFill>
            </a:endParaRPr>
          </a:p>
          <a:p>
            <a:pPr marL="1157605" lvl="2" indent="-346075">
              <a:spcBef>
                <a:spcPts val="475"/>
              </a:spcBef>
              <a:buFont typeface="Wingdings" pitchFamily="2" charset="2"/>
              <a:buChar char="v"/>
            </a:pPr>
            <a:r>
              <a:rPr lang="en-US" altLang="en-US" sz="1800" b="1" i="1">
                <a:solidFill>
                  <a:srgbClr val="0070C0"/>
                </a:solidFill>
              </a:rPr>
              <a:t>Standard Form of Contract (Agreement &amp; Signature Pages)</a:t>
            </a:r>
          </a:p>
          <a:p>
            <a:pPr marL="1157605" lvl="2" indent="-346075">
              <a:spcBef>
                <a:spcPts val="475"/>
              </a:spcBef>
              <a:buFont typeface="Wingdings" pitchFamily="2" charset="2"/>
              <a:buChar char="v"/>
            </a:pPr>
            <a:r>
              <a:rPr lang="en-US" altLang="en-US" sz="1800" b="1" i="1">
                <a:solidFill>
                  <a:srgbClr val="0070C0"/>
                </a:solidFill>
              </a:rPr>
              <a:t>General Conditions</a:t>
            </a:r>
          </a:p>
          <a:p>
            <a:pPr marL="1157605" lvl="2" indent="-346075">
              <a:spcBef>
                <a:spcPts val="475"/>
              </a:spcBef>
              <a:buFont typeface="Wingdings" pitchFamily="2" charset="2"/>
              <a:buChar char="v"/>
            </a:pPr>
            <a:r>
              <a:rPr lang="en-US" altLang="en-US" sz="1800" b="1" i="1">
                <a:solidFill>
                  <a:srgbClr val="0070C0"/>
                </a:solidFill>
              </a:rPr>
              <a:t>Insurance Rider</a:t>
            </a:r>
            <a:endParaRPr lang="en-US" altLang="en-US" sz="2200" b="1" i="1">
              <a:solidFill>
                <a:srgbClr val="0070C0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0958C93-FE0A-41F7-8440-0DD76DD0B7D2}"/>
              </a:ext>
            </a:extLst>
          </p:cNvPr>
          <p:cNvSpPr txBox="1"/>
          <p:nvPr/>
        </p:nvSpPr>
        <p:spPr>
          <a:xfrm>
            <a:off x="9088024" y="3095265"/>
            <a:ext cx="2283563" cy="923330"/>
          </a:xfrm>
          <a:prstGeom prst="rect">
            <a:avLst/>
          </a:prstGeom>
          <a:solidFill>
            <a:srgbClr val="F3CA78"/>
          </a:solidFill>
          <a:ln w="1905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i="1"/>
              <a:t>** there is no special contract form if a CM is involved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D089CF8B-7F63-47D8-866E-5E4A3CCD7061}"/>
              </a:ext>
            </a:extLst>
          </p:cNvPr>
          <p:cNvCxnSpPr>
            <a:cxnSpLocks/>
          </p:cNvCxnSpPr>
          <p:nvPr/>
        </p:nvCxnSpPr>
        <p:spPr>
          <a:xfrm>
            <a:off x="7883991" y="2280151"/>
            <a:ext cx="322646" cy="922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2ABC7E95-CDD0-404D-9297-E5566DF2411E}"/>
              </a:ext>
            </a:extLst>
          </p:cNvPr>
          <p:cNvCxnSpPr>
            <a:cxnSpLocks/>
          </p:cNvCxnSpPr>
          <p:nvPr/>
        </p:nvCxnSpPr>
        <p:spPr>
          <a:xfrm>
            <a:off x="8206637" y="2275431"/>
            <a:ext cx="0" cy="219665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074AC202-4EDF-4843-846D-A2BA5C68E340}"/>
              </a:ext>
            </a:extLst>
          </p:cNvPr>
          <p:cNvCxnSpPr>
            <a:cxnSpLocks/>
          </p:cNvCxnSpPr>
          <p:nvPr/>
        </p:nvCxnSpPr>
        <p:spPr>
          <a:xfrm>
            <a:off x="7886462" y="4465460"/>
            <a:ext cx="320175" cy="6623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94F6CB1A-948B-4EEC-A8C5-DB08163901B8}"/>
              </a:ext>
            </a:extLst>
          </p:cNvPr>
          <p:cNvCxnSpPr>
            <a:cxnSpLocks/>
            <a:endCxn id="5" idx="1"/>
          </p:cNvCxnSpPr>
          <p:nvPr/>
        </p:nvCxnSpPr>
        <p:spPr>
          <a:xfrm>
            <a:off x="8206637" y="3556930"/>
            <a:ext cx="881387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6467959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/>
              <a:t>System Construction Contract</a:t>
            </a:r>
            <a:br>
              <a:rPr lang="en-US"/>
            </a:br>
            <a:br>
              <a:rPr lang="en-US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0252" y="2275431"/>
            <a:ext cx="10247423" cy="3940138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  <a:spcBef>
                <a:spcPts val="1200"/>
              </a:spcBef>
              <a:buNone/>
            </a:pPr>
            <a:r>
              <a:rPr lang="en-US" altLang="en-US" sz="2000" b="1">
                <a:solidFill>
                  <a:srgbClr val="002060"/>
                </a:solidFill>
              </a:rPr>
              <a:t>Construction Contract and Solicitation Documents:</a:t>
            </a:r>
            <a:endParaRPr lang="en-US" altLang="en-US" sz="2000" b="1">
              <a:solidFill>
                <a:srgbClr val="0070C0"/>
              </a:solidFill>
            </a:endParaRPr>
          </a:p>
          <a:p>
            <a:pPr marL="803275" lvl="1" indent="-346075">
              <a:spcBef>
                <a:spcPts val="475"/>
              </a:spcBef>
              <a:buFont typeface="Wingdings" pitchFamily="2" charset="2"/>
              <a:buChar char="v"/>
            </a:pPr>
            <a:r>
              <a:rPr lang="en-US" altLang="en-US" sz="1800" b="1">
                <a:solidFill>
                  <a:srgbClr val="0070C0"/>
                </a:solidFill>
              </a:rPr>
              <a:t>totally revised documents published in 2014</a:t>
            </a:r>
          </a:p>
          <a:p>
            <a:pPr marL="803275" lvl="1" indent="-346075">
              <a:spcBef>
                <a:spcPts val="475"/>
              </a:spcBef>
              <a:buFont typeface="Wingdings" pitchFamily="2" charset="2"/>
              <a:buChar char="v"/>
            </a:pPr>
            <a:r>
              <a:rPr lang="en-US" altLang="en-US" sz="1800" b="1">
                <a:solidFill>
                  <a:srgbClr val="0070C0"/>
                </a:solidFill>
              </a:rPr>
              <a:t>annual review and updates</a:t>
            </a:r>
          </a:p>
          <a:p>
            <a:pPr marL="803275" lvl="1" indent="-346075">
              <a:spcBef>
                <a:spcPts val="475"/>
              </a:spcBef>
              <a:buFont typeface="Wingdings" pitchFamily="2" charset="2"/>
              <a:buChar char="v"/>
            </a:pPr>
            <a:r>
              <a:rPr lang="en-US" altLang="en-US" sz="1800" b="1">
                <a:solidFill>
                  <a:srgbClr val="0070C0"/>
                </a:solidFill>
              </a:rPr>
              <a:t>includes Division 1 Specs (universities may revise)</a:t>
            </a:r>
          </a:p>
          <a:p>
            <a:pPr marL="803275" lvl="1" indent="-346075">
              <a:spcBef>
                <a:spcPts val="475"/>
              </a:spcBef>
              <a:buFont typeface="Wingdings" pitchFamily="2" charset="2"/>
              <a:buChar char="v"/>
            </a:pPr>
            <a:r>
              <a:rPr lang="en-US" altLang="en-US" sz="1800" b="1">
                <a:solidFill>
                  <a:srgbClr val="0070C0"/>
                </a:solidFill>
              </a:rPr>
              <a:t>current forms called 2018K110</a:t>
            </a:r>
          </a:p>
          <a:p>
            <a:pPr marL="803275" lvl="1" indent="-346075">
              <a:spcBef>
                <a:spcPts val="475"/>
              </a:spcBef>
              <a:buFont typeface="Wingdings" pitchFamily="2" charset="2"/>
              <a:buChar char="v"/>
            </a:pPr>
            <a:r>
              <a:rPr lang="en-US" altLang="en-US" sz="1800" b="1">
                <a:solidFill>
                  <a:srgbClr val="0070C0"/>
                </a:solidFill>
              </a:rPr>
              <a:t>also 2018K112 form for work order contracts for construction</a:t>
            </a:r>
            <a:endParaRPr lang="en-US" altLang="en-US" sz="1800" b="1" dirty="0">
              <a:solidFill>
                <a:srgbClr val="0070C0"/>
              </a:solidFill>
            </a:endParaRPr>
          </a:p>
          <a:p>
            <a:pPr lvl="1">
              <a:spcBef>
                <a:spcPts val="1800"/>
              </a:spcBef>
            </a:pPr>
            <a:r>
              <a:rPr lang="en-US" altLang="en-US" b="1">
                <a:solidFill>
                  <a:srgbClr val="002060"/>
                </a:solidFill>
              </a:rPr>
              <a:t>2018K110 Contract form consists of:</a:t>
            </a:r>
            <a:endParaRPr lang="en-US" altLang="en-US" b="1">
              <a:solidFill>
                <a:srgbClr val="0070C0"/>
              </a:solidFill>
            </a:endParaRPr>
          </a:p>
          <a:p>
            <a:pPr marL="1157605" lvl="2" indent="-346075">
              <a:spcBef>
                <a:spcPts val="475"/>
              </a:spcBef>
              <a:buFont typeface="Wingdings" pitchFamily="2" charset="2"/>
              <a:buChar char="v"/>
            </a:pPr>
            <a:r>
              <a:rPr lang="en-US" altLang="en-US" sz="1800" b="1" i="1">
                <a:solidFill>
                  <a:srgbClr val="0070C0"/>
                </a:solidFill>
              </a:rPr>
              <a:t>Standard Form of Contract (Agreement &amp; Signature Pages)</a:t>
            </a:r>
          </a:p>
          <a:p>
            <a:pPr marL="1157605" lvl="2" indent="-346075">
              <a:spcBef>
                <a:spcPts val="475"/>
              </a:spcBef>
              <a:buFont typeface="Wingdings" pitchFamily="2" charset="2"/>
              <a:buChar char="v"/>
            </a:pPr>
            <a:r>
              <a:rPr lang="en-US" altLang="en-US" sz="1800" b="1" i="1">
                <a:solidFill>
                  <a:srgbClr val="0070C0"/>
                </a:solidFill>
              </a:rPr>
              <a:t>General Conditions</a:t>
            </a:r>
          </a:p>
          <a:p>
            <a:pPr marL="1157605" lvl="2" indent="-346075">
              <a:spcBef>
                <a:spcPts val="475"/>
              </a:spcBef>
              <a:buFont typeface="Wingdings" pitchFamily="2" charset="2"/>
              <a:buChar char="v"/>
            </a:pPr>
            <a:r>
              <a:rPr lang="en-US" altLang="en-US" sz="1800" b="1" i="1">
                <a:solidFill>
                  <a:srgbClr val="0070C0"/>
                </a:solidFill>
              </a:rPr>
              <a:t>Insurance Rider</a:t>
            </a:r>
            <a:endParaRPr lang="en-US" altLang="en-US" sz="2200" b="1" i="1">
              <a:solidFill>
                <a:srgbClr val="0070C0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9CAF3D2-7825-4B20-9EA7-25F03AE0FEAE}"/>
              </a:ext>
            </a:extLst>
          </p:cNvPr>
          <p:cNvSpPr txBox="1"/>
          <p:nvPr/>
        </p:nvSpPr>
        <p:spPr>
          <a:xfrm>
            <a:off x="8862633" y="4838429"/>
            <a:ext cx="2734344" cy="923330"/>
          </a:xfrm>
          <a:prstGeom prst="rect">
            <a:avLst/>
          </a:prstGeom>
          <a:solidFill>
            <a:srgbClr val="F3CA78"/>
          </a:solidFill>
          <a:ln w="1905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i="1"/>
              <a:t>** the plans and specs usually get included by reference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E3A50A2B-7F22-4562-BCFF-53245CBEF343}"/>
              </a:ext>
            </a:extLst>
          </p:cNvPr>
          <p:cNvCxnSpPr>
            <a:cxnSpLocks/>
          </p:cNvCxnSpPr>
          <p:nvPr/>
        </p:nvCxnSpPr>
        <p:spPr>
          <a:xfrm>
            <a:off x="8400422" y="5300094"/>
            <a:ext cx="462211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9C93CB03-2334-4472-9C0D-2D7AE97BFC75}"/>
              </a:ext>
            </a:extLst>
          </p:cNvPr>
          <p:cNvCxnSpPr>
            <a:cxnSpLocks/>
          </p:cNvCxnSpPr>
          <p:nvPr/>
        </p:nvCxnSpPr>
        <p:spPr>
          <a:xfrm>
            <a:off x="8400422" y="4632290"/>
            <a:ext cx="0" cy="1246065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EA730B04-A5EC-4E2D-A92E-C14370AB1A19}"/>
              </a:ext>
            </a:extLst>
          </p:cNvPr>
          <p:cNvCxnSpPr>
            <a:cxnSpLocks/>
          </p:cNvCxnSpPr>
          <p:nvPr/>
        </p:nvCxnSpPr>
        <p:spPr>
          <a:xfrm>
            <a:off x="7938211" y="4632290"/>
            <a:ext cx="462210" cy="6287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E9CCA1DE-619B-444C-9742-E558DD965690}"/>
              </a:ext>
            </a:extLst>
          </p:cNvPr>
          <p:cNvCxnSpPr>
            <a:cxnSpLocks/>
          </p:cNvCxnSpPr>
          <p:nvPr/>
        </p:nvCxnSpPr>
        <p:spPr>
          <a:xfrm>
            <a:off x="7938211" y="5878355"/>
            <a:ext cx="462211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3145008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/>
              <a:t>System Construction Contract</a:t>
            </a:r>
            <a:br>
              <a:rPr lang="en-US"/>
            </a:br>
            <a:br>
              <a:rPr lang="en-US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0252" y="2275431"/>
            <a:ext cx="10247423" cy="3940138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  <a:spcBef>
                <a:spcPts val="1200"/>
              </a:spcBef>
              <a:buNone/>
            </a:pPr>
            <a:r>
              <a:rPr lang="en-US" altLang="en-US" sz="2000" b="1">
                <a:solidFill>
                  <a:srgbClr val="002060"/>
                </a:solidFill>
              </a:rPr>
              <a:t>Construction Contract and Solicitation Documents:</a:t>
            </a:r>
            <a:endParaRPr lang="en-US" altLang="en-US" sz="2000" b="1">
              <a:solidFill>
                <a:srgbClr val="0070C0"/>
              </a:solidFill>
            </a:endParaRPr>
          </a:p>
          <a:p>
            <a:pPr marL="803275" lvl="1" indent="-346075">
              <a:spcBef>
                <a:spcPts val="475"/>
              </a:spcBef>
              <a:buFont typeface="Wingdings" pitchFamily="2" charset="2"/>
              <a:buChar char="v"/>
            </a:pPr>
            <a:r>
              <a:rPr lang="en-US" altLang="en-US" sz="1800" b="1">
                <a:solidFill>
                  <a:srgbClr val="0070C0"/>
                </a:solidFill>
              </a:rPr>
              <a:t>totally revised documents published in 2014</a:t>
            </a:r>
          </a:p>
          <a:p>
            <a:pPr marL="803275" lvl="1" indent="-346075">
              <a:spcBef>
                <a:spcPts val="475"/>
              </a:spcBef>
              <a:buFont typeface="Wingdings" pitchFamily="2" charset="2"/>
              <a:buChar char="v"/>
            </a:pPr>
            <a:r>
              <a:rPr lang="en-US" altLang="en-US" sz="1800" b="1">
                <a:solidFill>
                  <a:srgbClr val="0070C0"/>
                </a:solidFill>
              </a:rPr>
              <a:t>annual review and updates</a:t>
            </a:r>
          </a:p>
          <a:p>
            <a:pPr marL="803275" lvl="1" indent="-346075">
              <a:spcBef>
                <a:spcPts val="475"/>
              </a:spcBef>
              <a:buFont typeface="Wingdings" pitchFamily="2" charset="2"/>
              <a:buChar char="v"/>
            </a:pPr>
            <a:r>
              <a:rPr lang="en-US" altLang="en-US" sz="1800" b="1">
                <a:solidFill>
                  <a:srgbClr val="0070C0"/>
                </a:solidFill>
              </a:rPr>
              <a:t>includes Division 1 Specs (universities may revise)</a:t>
            </a:r>
          </a:p>
          <a:p>
            <a:pPr marL="803275" lvl="1" indent="-346075">
              <a:spcBef>
                <a:spcPts val="475"/>
              </a:spcBef>
              <a:buFont typeface="Wingdings" pitchFamily="2" charset="2"/>
              <a:buChar char="v"/>
            </a:pPr>
            <a:r>
              <a:rPr lang="en-US" altLang="en-US" sz="1800" b="1">
                <a:solidFill>
                  <a:srgbClr val="0070C0"/>
                </a:solidFill>
              </a:rPr>
              <a:t>current forms called 2018K110</a:t>
            </a:r>
          </a:p>
          <a:p>
            <a:pPr marL="803275" lvl="1" indent="-346075">
              <a:spcBef>
                <a:spcPts val="475"/>
              </a:spcBef>
              <a:buFont typeface="Wingdings" pitchFamily="2" charset="2"/>
              <a:buChar char="v"/>
            </a:pPr>
            <a:r>
              <a:rPr lang="en-US" altLang="en-US" sz="1800" b="1">
                <a:solidFill>
                  <a:srgbClr val="0070C0"/>
                </a:solidFill>
              </a:rPr>
              <a:t>also 2018K112 form for work order contracts for construction</a:t>
            </a:r>
            <a:endParaRPr lang="en-US" altLang="en-US" sz="1800" b="1" dirty="0">
              <a:solidFill>
                <a:srgbClr val="0070C0"/>
              </a:solidFill>
            </a:endParaRPr>
          </a:p>
          <a:p>
            <a:pPr lvl="1">
              <a:spcBef>
                <a:spcPts val="1800"/>
              </a:spcBef>
            </a:pPr>
            <a:r>
              <a:rPr lang="en-US" altLang="en-US" b="1">
                <a:solidFill>
                  <a:srgbClr val="002060"/>
                </a:solidFill>
              </a:rPr>
              <a:t>2018K110 Contract form consists of:</a:t>
            </a:r>
            <a:endParaRPr lang="en-US" altLang="en-US" b="1">
              <a:solidFill>
                <a:srgbClr val="0070C0"/>
              </a:solidFill>
            </a:endParaRPr>
          </a:p>
          <a:p>
            <a:pPr marL="1157605" lvl="2" indent="-346075">
              <a:spcBef>
                <a:spcPts val="475"/>
              </a:spcBef>
              <a:buFont typeface="Wingdings" pitchFamily="2" charset="2"/>
              <a:buChar char="v"/>
            </a:pPr>
            <a:r>
              <a:rPr lang="en-US" altLang="en-US" sz="1800" b="1" i="1">
                <a:solidFill>
                  <a:srgbClr val="0070C0"/>
                </a:solidFill>
              </a:rPr>
              <a:t>Standard Form of Contract (Agreement &amp; Signature Pages)</a:t>
            </a:r>
          </a:p>
          <a:p>
            <a:pPr marL="1157605" lvl="2" indent="-346075">
              <a:spcBef>
                <a:spcPts val="475"/>
              </a:spcBef>
              <a:buFont typeface="Wingdings" pitchFamily="2" charset="2"/>
              <a:buChar char="v"/>
            </a:pPr>
            <a:r>
              <a:rPr lang="en-US" altLang="en-US" sz="1800" b="1" i="1">
                <a:solidFill>
                  <a:srgbClr val="0070C0"/>
                </a:solidFill>
              </a:rPr>
              <a:t>General Conditions</a:t>
            </a:r>
          </a:p>
          <a:p>
            <a:pPr marL="1157605" lvl="2" indent="-346075">
              <a:spcBef>
                <a:spcPts val="475"/>
              </a:spcBef>
              <a:buFont typeface="Wingdings" pitchFamily="2" charset="2"/>
              <a:buChar char="v"/>
            </a:pPr>
            <a:r>
              <a:rPr lang="en-US" altLang="en-US" sz="1800" b="1" i="1">
                <a:solidFill>
                  <a:srgbClr val="0070C0"/>
                </a:solidFill>
              </a:rPr>
              <a:t>Insurance Rider</a:t>
            </a:r>
            <a:endParaRPr lang="en-US" altLang="en-US" sz="2200" b="1" i="1">
              <a:solidFill>
                <a:srgbClr val="0070C0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9CAF3D2-7825-4B20-9EA7-25F03AE0FEAE}"/>
              </a:ext>
            </a:extLst>
          </p:cNvPr>
          <p:cNvSpPr txBox="1"/>
          <p:nvPr/>
        </p:nvSpPr>
        <p:spPr>
          <a:xfrm>
            <a:off x="8269781" y="5265780"/>
            <a:ext cx="2734344" cy="369332"/>
          </a:xfrm>
          <a:prstGeom prst="rect">
            <a:avLst/>
          </a:prstGeom>
          <a:solidFill>
            <a:srgbClr val="F3CA78"/>
          </a:solidFill>
          <a:ln w="1905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i="1"/>
              <a:t>** cannot be edited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729DE2ED-8903-46A9-8E8F-B9D6C1F7188B}"/>
              </a:ext>
            </a:extLst>
          </p:cNvPr>
          <p:cNvCxnSpPr>
            <a:cxnSpLocks/>
            <a:stCxn id="9" idx="1"/>
          </p:cNvCxnSpPr>
          <p:nvPr/>
        </p:nvCxnSpPr>
        <p:spPr>
          <a:xfrm flipH="1" flipV="1">
            <a:off x="4129873" y="5406014"/>
            <a:ext cx="4139908" cy="44432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3995225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/>
              <a:t>System Professional Agreements</a:t>
            </a:r>
            <a:br>
              <a:rPr lang="en-US"/>
            </a:br>
            <a:br>
              <a:rPr lang="en-US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0252" y="2275430"/>
            <a:ext cx="10247423" cy="4582569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  <a:spcBef>
                <a:spcPts val="600"/>
              </a:spcBef>
              <a:buNone/>
            </a:pPr>
            <a:r>
              <a:rPr lang="en-US" altLang="en-US" sz="2000" b="1">
                <a:solidFill>
                  <a:srgbClr val="002060"/>
                </a:solidFill>
              </a:rPr>
              <a:t>Professional Agreements and Solicitation Documents:</a:t>
            </a:r>
            <a:endParaRPr lang="en-US" altLang="en-US" sz="2000" b="1">
              <a:solidFill>
                <a:srgbClr val="0070C0"/>
              </a:solidFill>
            </a:endParaRPr>
          </a:p>
          <a:p>
            <a:pPr marL="803275" lvl="1" indent="-346075">
              <a:spcBef>
                <a:spcPts val="300"/>
              </a:spcBef>
              <a:buFont typeface="Wingdings" pitchFamily="2" charset="2"/>
              <a:buChar char="v"/>
            </a:pPr>
            <a:r>
              <a:rPr lang="en-US" altLang="en-US" sz="1800" b="1">
                <a:solidFill>
                  <a:srgbClr val="0070C0"/>
                </a:solidFill>
              </a:rPr>
              <a:t>totally revised documents published in 2017</a:t>
            </a:r>
          </a:p>
          <a:p>
            <a:pPr marL="803275" lvl="1" indent="-346075">
              <a:spcBef>
                <a:spcPts val="300"/>
              </a:spcBef>
              <a:buFont typeface="Wingdings" pitchFamily="2" charset="2"/>
              <a:buChar char="v"/>
            </a:pPr>
            <a:r>
              <a:rPr lang="en-US" altLang="en-US" sz="1800" b="1">
                <a:solidFill>
                  <a:srgbClr val="0070C0"/>
                </a:solidFill>
              </a:rPr>
              <a:t>periodic review and updates</a:t>
            </a:r>
          </a:p>
          <a:p>
            <a:pPr marL="803275" lvl="1" indent="-346075">
              <a:spcBef>
                <a:spcPts val="300"/>
              </a:spcBef>
              <a:buFont typeface="Wingdings" pitchFamily="2" charset="2"/>
              <a:buChar char="v"/>
            </a:pPr>
            <a:r>
              <a:rPr lang="en-US" altLang="en-US" sz="1800" b="1">
                <a:solidFill>
                  <a:srgbClr val="0070C0"/>
                </a:solidFill>
              </a:rPr>
              <a:t>includes Supplemental Instructions for Design Professional Services</a:t>
            </a:r>
          </a:p>
          <a:p>
            <a:pPr lvl="1">
              <a:spcBef>
                <a:spcPts val="1800"/>
              </a:spcBef>
            </a:pPr>
            <a:r>
              <a:rPr lang="en-US" altLang="en-US" b="1">
                <a:solidFill>
                  <a:srgbClr val="002060"/>
                </a:solidFill>
              </a:rPr>
              <a:t>Professional Agreement Forms:</a:t>
            </a:r>
            <a:endParaRPr lang="en-US" altLang="en-US" b="1">
              <a:solidFill>
                <a:srgbClr val="0070C0"/>
              </a:solidFill>
            </a:endParaRPr>
          </a:p>
          <a:p>
            <a:pPr marL="1157605" lvl="2" indent="-346075">
              <a:spcBef>
                <a:spcPts val="300"/>
              </a:spcBef>
              <a:buFont typeface="Wingdings" pitchFamily="2" charset="2"/>
              <a:buChar char="v"/>
            </a:pPr>
            <a:r>
              <a:rPr lang="en-US" altLang="en-US" sz="1800" b="1">
                <a:solidFill>
                  <a:srgbClr val="0070C0"/>
                </a:solidFill>
              </a:rPr>
              <a:t>2018K120 - for services less than complete design services</a:t>
            </a:r>
            <a:endParaRPr lang="en-US" altLang="en-US" sz="2200" b="1">
              <a:solidFill>
                <a:srgbClr val="0070C0"/>
              </a:solidFill>
            </a:endParaRPr>
          </a:p>
          <a:p>
            <a:pPr marL="1157605" lvl="2" indent="-346075">
              <a:spcBef>
                <a:spcPts val="300"/>
              </a:spcBef>
              <a:buFont typeface="Wingdings" pitchFamily="2" charset="2"/>
              <a:buChar char="v"/>
            </a:pPr>
            <a:r>
              <a:rPr lang="en-US" altLang="en-US" sz="1800" b="1">
                <a:solidFill>
                  <a:srgbClr val="0070C0"/>
                </a:solidFill>
              </a:rPr>
              <a:t>2018K130 - for complete design services for a project</a:t>
            </a:r>
          </a:p>
          <a:p>
            <a:pPr marL="1157605" lvl="2" indent="-346075">
              <a:spcBef>
                <a:spcPts val="300"/>
              </a:spcBef>
              <a:buFont typeface="Wingdings" pitchFamily="2" charset="2"/>
              <a:buChar char="v"/>
            </a:pPr>
            <a:r>
              <a:rPr lang="en-US" altLang="en-US" sz="1800" b="1">
                <a:solidFill>
                  <a:srgbClr val="0070C0"/>
                </a:solidFill>
              </a:rPr>
              <a:t>2018K140 - for open-end contract(s)</a:t>
            </a:r>
          </a:p>
          <a:p>
            <a:pPr lvl="1">
              <a:spcBef>
                <a:spcPts val="1800"/>
              </a:spcBef>
            </a:pPr>
            <a:r>
              <a:rPr lang="en-US" altLang="en-US" b="1">
                <a:solidFill>
                  <a:srgbClr val="002060"/>
                </a:solidFill>
              </a:rPr>
              <a:t>Professional Agreement form consists of:</a:t>
            </a:r>
            <a:endParaRPr lang="en-US" altLang="en-US" b="1">
              <a:solidFill>
                <a:srgbClr val="0070C0"/>
              </a:solidFill>
            </a:endParaRPr>
          </a:p>
          <a:p>
            <a:pPr marL="1157605" lvl="2" indent="-346075">
              <a:spcBef>
                <a:spcPts val="300"/>
              </a:spcBef>
              <a:buFont typeface="Wingdings" pitchFamily="2" charset="2"/>
              <a:buChar char="v"/>
            </a:pPr>
            <a:r>
              <a:rPr lang="en-US" altLang="en-US" sz="1800" b="1" i="1">
                <a:solidFill>
                  <a:srgbClr val="0070C0"/>
                </a:solidFill>
              </a:rPr>
              <a:t>Standard Form of Agreement (Agreement &amp; Signature Pages)</a:t>
            </a:r>
          </a:p>
          <a:p>
            <a:pPr marL="1157605" lvl="2" indent="-346075">
              <a:spcBef>
                <a:spcPts val="300"/>
              </a:spcBef>
              <a:buFont typeface="Wingdings" pitchFamily="2" charset="2"/>
              <a:buChar char="v"/>
            </a:pPr>
            <a:r>
              <a:rPr lang="en-US" altLang="en-US" sz="1800" b="1" i="1">
                <a:solidFill>
                  <a:srgbClr val="0070C0"/>
                </a:solidFill>
              </a:rPr>
              <a:t>General Conditions</a:t>
            </a:r>
          </a:p>
          <a:p>
            <a:pPr marL="1157605" lvl="2" indent="-346075">
              <a:spcBef>
                <a:spcPts val="300"/>
              </a:spcBef>
              <a:buFont typeface="Wingdings" pitchFamily="2" charset="2"/>
              <a:buChar char="v"/>
            </a:pPr>
            <a:r>
              <a:rPr lang="en-US" altLang="en-US" sz="1800" b="1" i="1">
                <a:solidFill>
                  <a:srgbClr val="0070C0"/>
                </a:solidFill>
              </a:rPr>
              <a:t>Project Requirements Rider (or a similar Rider to fit -120 and -140 forms)</a:t>
            </a:r>
            <a:endParaRPr lang="en-US" altLang="en-US" sz="2200" b="1" i="1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660340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/>
              <a:t>Other Centrally-Held Contracts</a:t>
            </a:r>
            <a:br>
              <a:rPr lang="en-US"/>
            </a:br>
            <a:br>
              <a:rPr lang="en-US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0252" y="2275430"/>
            <a:ext cx="10247423" cy="4582569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  <a:spcBef>
                <a:spcPts val="600"/>
              </a:spcBef>
              <a:buNone/>
            </a:pPr>
            <a:r>
              <a:rPr lang="en-US" altLang="en-US" sz="2000" b="1">
                <a:solidFill>
                  <a:srgbClr val="002060"/>
                </a:solidFill>
              </a:rPr>
              <a:t>PASSHE-COMM-2015</a:t>
            </a:r>
            <a:endParaRPr lang="en-US" altLang="en-US" sz="2000" b="1">
              <a:solidFill>
                <a:srgbClr val="0070C0"/>
              </a:solidFill>
            </a:endParaRPr>
          </a:p>
          <a:p>
            <a:pPr marL="803275" lvl="1" indent="-346075">
              <a:spcBef>
                <a:spcPts val="300"/>
              </a:spcBef>
              <a:buFont typeface="Wingdings" pitchFamily="2" charset="2"/>
              <a:buChar char="v"/>
            </a:pPr>
            <a:r>
              <a:rPr lang="en-US" altLang="en-US" sz="1800" b="1">
                <a:solidFill>
                  <a:srgbClr val="0070C0"/>
                </a:solidFill>
              </a:rPr>
              <a:t>commissioning services</a:t>
            </a:r>
          </a:p>
          <a:p>
            <a:pPr marL="803275" lvl="1" indent="-346075">
              <a:spcBef>
                <a:spcPts val="300"/>
              </a:spcBef>
              <a:buFont typeface="Wingdings" pitchFamily="2" charset="2"/>
              <a:buChar char="v"/>
            </a:pPr>
            <a:r>
              <a:rPr lang="en-US" altLang="en-US" sz="1800" b="1">
                <a:solidFill>
                  <a:srgbClr val="0070C0"/>
                </a:solidFill>
              </a:rPr>
              <a:t>17 firms</a:t>
            </a:r>
          </a:p>
          <a:p>
            <a:pPr marL="803275" lvl="1" indent="-346075">
              <a:spcBef>
                <a:spcPts val="300"/>
              </a:spcBef>
              <a:buFont typeface="Wingdings" pitchFamily="2" charset="2"/>
              <a:buChar char="v"/>
            </a:pPr>
            <a:r>
              <a:rPr lang="en-US" altLang="en-US" sz="1800" b="1">
                <a:solidFill>
                  <a:srgbClr val="0070C0"/>
                </a:solidFill>
              </a:rPr>
              <a:t>not used much</a:t>
            </a:r>
          </a:p>
          <a:p>
            <a:pPr>
              <a:lnSpc>
                <a:spcPct val="100000"/>
              </a:lnSpc>
              <a:spcBef>
                <a:spcPts val="1800"/>
              </a:spcBef>
              <a:buNone/>
            </a:pPr>
            <a:r>
              <a:rPr lang="en-US" altLang="en-US" sz="2000" b="1">
                <a:solidFill>
                  <a:srgbClr val="002060"/>
                </a:solidFill>
              </a:rPr>
              <a:t>SSHE-ARCH-2016 and SSHE-ENGR-2016</a:t>
            </a:r>
            <a:endParaRPr lang="en-US" altLang="en-US" sz="2000" b="1">
              <a:solidFill>
                <a:srgbClr val="0070C0"/>
              </a:solidFill>
            </a:endParaRPr>
          </a:p>
          <a:p>
            <a:pPr marL="803275" lvl="1" indent="-346075">
              <a:spcBef>
                <a:spcPts val="300"/>
              </a:spcBef>
              <a:buFont typeface="Wingdings" pitchFamily="2" charset="2"/>
              <a:buChar char="v"/>
            </a:pPr>
            <a:r>
              <a:rPr lang="en-US" altLang="en-US" sz="1800" b="1">
                <a:solidFill>
                  <a:srgbClr val="0070C0"/>
                </a:solidFill>
              </a:rPr>
              <a:t>architectural and engineering services</a:t>
            </a:r>
            <a:endParaRPr lang="en-US" altLang="en-US" sz="2200" b="1">
              <a:solidFill>
                <a:srgbClr val="0070C0"/>
              </a:solidFill>
            </a:endParaRPr>
          </a:p>
          <a:p>
            <a:pPr marL="803275" lvl="1" indent="-346075">
              <a:spcBef>
                <a:spcPts val="300"/>
              </a:spcBef>
              <a:buFont typeface="Wingdings" pitchFamily="2" charset="2"/>
              <a:buChar char="v"/>
            </a:pPr>
            <a:r>
              <a:rPr lang="en-US" altLang="en-US" sz="1800" b="1">
                <a:solidFill>
                  <a:srgbClr val="0070C0"/>
                </a:solidFill>
              </a:rPr>
              <a:t>28 ARCH firms and 30 ENGR firms</a:t>
            </a:r>
          </a:p>
          <a:p>
            <a:pPr marL="803275" lvl="1" indent="-346075">
              <a:spcBef>
                <a:spcPts val="300"/>
              </a:spcBef>
              <a:buFont typeface="Wingdings" pitchFamily="2" charset="2"/>
              <a:buChar char="v"/>
            </a:pPr>
            <a:r>
              <a:rPr lang="en-US" altLang="en-US" sz="1800" b="1">
                <a:solidFill>
                  <a:srgbClr val="0070C0"/>
                </a:solidFill>
              </a:rPr>
              <a:t>well used</a:t>
            </a:r>
          </a:p>
          <a:p>
            <a:pPr>
              <a:lnSpc>
                <a:spcPct val="100000"/>
              </a:lnSpc>
              <a:spcBef>
                <a:spcPts val="1800"/>
              </a:spcBef>
              <a:buNone/>
            </a:pPr>
            <a:r>
              <a:rPr lang="en-US" altLang="en-US" sz="2000" b="1">
                <a:solidFill>
                  <a:srgbClr val="002060"/>
                </a:solidFill>
              </a:rPr>
              <a:t>SSHE-RMP-2019</a:t>
            </a:r>
            <a:endParaRPr lang="en-US" altLang="en-US" sz="2000" b="1">
              <a:solidFill>
                <a:srgbClr val="0070C0"/>
              </a:solidFill>
            </a:endParaRPr>
          </a:p>
          <a:p>
            <a:pPr marL="803275" lvl="1" indent="-346075">
              <a:spcBef>
                <a:spcPts val="300"/>
              </a:spcBef>
              <a:buFont typeface="Wingdings" pitchFamily="2" charset="2"/>
              <a:buChar char="v"/>
            </a:pPr>
            <a:r>
              <a:rPr lang="en-US" altLang="en-US" sz="1800" b="1">
                <a:solidFill>
                  <a:srgbClr val="0070C0"/>
                </a:solidFill>
              </a:rPr>
              <a:t>roof management program services</a:t>
            </a:r>
          </a:p>
          <a:p>
            <a:pPr marL="803275" lvl="1" indent="-346075">
              <a:spcBef>
                <a:spcPts val="300"/>
              </a:spcBef>
              <a:buFont typeface="Wingdings" pitchFamily="2" charset="2"/>
              <a:buChar char="v"/>
            </a:pPr>
            <a:r>
              <a:rPr lang="en-US" altLang="en-US" sz="1800" b="1">
                <a:solidFill>
                  <a:srgbClr val="0070C0"/>
                </a:solidFill>
              </a:rPr>
              <a:t>6 firms</a:t>
            </a:r>
          </a:p>
          <a:p>
            <a:pPr marL="803275" lvl="1" indent="-346075">
              <a:spcBef>
                <a:spcPts val="300"/>
              </a:spcBef>
              <a:buFont typeface="Wingdings" pitchFamily="2" charset="2"/>
              <a:buChar char="v"/>
            </a:pPr>
            <a:r>
              <a:rPr lang="en-US" altLang="en-US" sz="1800" b="1">
                <a:solidFill>
                  <a:srgbClr val="0070C0"/>
                </a:solidFill>
              </a:rPr>
              <a:t>just recently put in place</a:t>
            </a:r>
            <a:endParaRPr lang="en-US" altLang="en-US" sz="2200" b="1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99913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/>
              <a:t>Hierarchy of Requirements Documents</a:t>
            </a:r>
            <a:br>
              <a:rPr lang="en-US"/>
            </a:br>
            <a:br>
              <a:rPr lang="en-US"/>
            </a:br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F4D4B0C-B932-4D87-AA50-0C237DA253F3}"/>
              </a:ext>
            </a:extLst>
          </p:cNvPr>
          <p:cNvSpPr txBox="1"/>
          <p:nvPr/>
        </p:nvSpPr>
        <p:spPr>
          <a:xfrm>
            <a:off x="3183820" y="4296284"/>
            <a:ext cx="4959809" cy="1938992"/>
          </a:xfrm>
          <a:prstGeom prst="rect">
            <a:avLst/>
          </a:prstGeom>
          <a:solidFill>
            <a:srgbClr val="FFCC99"/>
          </a:solidFill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>
              <a:spcBef>
                <a:spcPts val="600"/>
              </a:spcBef>
            </a:pPr>
            <a:r>
              <a:rPr lang="en-US" sz="2000" b="1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algn="ctr">
              <a:spcBef>
                <a:spcPts val="600"/>
              </a:spcBef>
            </a:pPr>
            <a:r>
              <a:rPr lang="en-US" sz="2000" b="1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US" sz="2000" b="1" i="1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spcBef>
                <a:spcPts val="600"/>
              </a:spcBef>
            </a:pPr>
            <a:r>
              <a:rPr lang="en-US" sz="2000" b="1" i="1">
                <a:latin typeface="Arial" panose="020B0604020202020204" pitchFamily="34" charset="0"/>
                <a:cs typeface="Arial" panose="020B0604020202020204" pitchFamily="34" charset="0"/>
              </a:rPr>
              <a:t>the System</a:t>
            </a:r>
          </a:p>
          <a:p>
            <a:pPr algn="ctr">
              <a:spcBef>
                <a:spcPts val="600"/>
              </a:spcBef>
            </a:pPr>
            <a:r>
              <a:rPr lang="en-US" sz="2000" b="1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algn="ctr">
              <a:spcBef>
                <a:spcPts val="600"/>
              </a:spcBef>
            </a:pPr>
            <a:r>
              <a:rPr lang="en-US" sz="2000" b="1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CA7291A-45F5-4064-8C8F-D96A5C7675BD}"/>
              </a:ext>
            </a:extLst>
          </p:cNvPr>
          <p:cNvSpPr txBox="1"/>
          <p:nvPr/>
        </p:nvSpPr>
        <p:spPr>
          <a:xfrm>
            <a:off x="8850459" y="2163720"/>
            <a:ext cx="2712252" cy="1015663"/>
          </a:xfrm>
          <a:prstGeom prst="rect">
            <a:avLst/>
          </a:prstGeom>
          <a:solidFill>
            <a:srgbClr val="FFCC99"/>
          </a:solidFill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Commonwealth Procurement Code, PaS 62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A992221-036B-4762-93DE-FCCF06C9EAA7}"/>
              </a:ext>
            </a:extLst>
          </p:cNvPr>
          <p:cNvSpPr txBox="1"/>
          <p:nvPr/>
        </p:nvSpPr>
        <p:spPr>
          <a:xfrm>
            <a:off x="4307387" y="2413337"/>
            <a:ext cx="2712252" cy="1015663"/>
          </a:xfrm>
          <a:prstGeom prst="rect">
            <a:avLst/>
          </a:prstGeom>
          <a:solidFill>
            <a:srgbClr val="FFCC99"/>
          </a:solidFill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000" b="1">
                <a:latin typeface="Arial" panose="020B0604020202020204" pitchFamily="34" charset="0"/>
                <a:cs typeface="Arial" panose="020B0604020202020204" pitchFamily="34" charset="0"/>
              </a:rPr>
              <a:t>Act 188 of 1982,</a:t>
            </a:r>
          </a:p>
          <a:p>
            <a:pPr algn="ctr"/>
            <a:r>
              <a:rPr lang="en-US" sz="2000" b="1">
                <a:latin typeface="Arial" panose="020B0604020202020204" pitchFamily="34" charset="0"/>
                <a:cs typeface="Arial" panose="020B0604020202020204" pitchFamily="34" charset="0"/>
              </a:rPr>
              <a:t>the System's </a:t>
            </a: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Enabling Legislation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741544C-1910-41BF-8EF9-D7A6E17D873A}"/>
              </a:ext>
            </a:extLst>
          </p:cNvPr>
          <p:cNvSpPr txBox="1"/>
          <p:nvPr/>
        </p:nvSpPr>
        <p:spPr>
          <a:xfrm>
            <a:off x="629290" y="2791473"/>
            <a:ext cx="1981200" cy="1077218"/>
          </a:xfrm>
          <a:prstGeom prst="rect">
            <a:avLst/>
          </a:prstGeom>
          <a:solidFill>
            <a:srgbClr val="FFFFCC"/>
          </a:solidFill>
          <a:ln w="12700">
            <a:solidFill>
              <a:schemeClr val="tx1"/>
            </a:solidFill>
            <a:prstDash val="dash"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b="1">
                <a:latin typeface="Arial" panose="020B0604020202020204" pitchFamily="34" charset="0"/>
                <a:cs typeface="Arial" panose="020B0604020202020204" pitchFamily="34" charset="0"/>
              </a:rPr>
              <a:t>Commonwealth Management </a:t>
            </a:r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Directives and Executive Orders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FC24D6A-4F4B-485D-A58C-531271085AE8}"/>
              </a:ext>
            </a:extLst>
          </p:cNvPr>
          <p:cNvSpPr txBox="1"/>
          <p:nvPr/>
        </p:nvSpPr>
        <p:spPr>
          <a:xfrm flipH="1">
            <a:off x="635643" y="4597635"/>
            <a:ext cx="1630681" cy="1077218"/>
          </a:xfrm>
          <a:prstGeom prst="rect">
            <a:avLst/>
          </a:prstGeom>
          <a:solidFill>
            <a:srgbClr val="FFFFCC"/>
          </a:solidFill>
          <a:ln w="12700">
            <a:solidFill>
              <a:schemeClr val="tx1"/>
            </a:solidFill>
            <a:prstDash val="dash"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DGS documents and procedures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4034B35-2EF8-4E4B-9DA6-5BF405E1F593}"/>
              </a:ext>
            </a:extLst>
          </p:cNvPr>
          <p:cNvSpPr txBox="1"/>
          <p:nvPr/>
        </p:nvSpPr>
        <p:spPr>
          <a:xfrm>
            <a:off x="9061125" y="3429000"/>
            <a:ext cx="2502257" cy="1015663"/>
          </a:xfrm>
          <a:prstGeom prst="rect">
            <a:avLst/>
          </a:prstGeom>
          <a:solidFill>
            <a:srgbClr val="FFCC99"/>
          </a:solidFill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000" b="1">
                <a:latin typeface="Arial" panose="020B0604020202020204" pitchFamily="34" charset="0"/>
                <a:cs typeface="Arial" panose="020B0604020202020204" pitchFamily="34" charset="0"/>
              </a:rPr>
              <a:t>other Commonwealth statutes</a:t>
            </a:r>
            <a:endParaRPr 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8F895530-9998-46F4-8A46-D0C9D5CABB7E}"/>
              </a:ext>
            </a:extLst>
          </p:cNvPr>
          <p:cNvCxnSpPr>
            <a:cxnSpLocks/>
            <a:stCxn id="7" idx="2"/>
          </p:cNvCxnSpPr>
          <p:nvPr/>
        </p:nvCxnSpPr>
        <p:spPr>
          <a:xfrm>
            <a:off x="5663513" y="3429000"/>
            <a:ext cx="0" cy="821117"/>
          </a:xfrm>
          <a:prstGeom prst="straightConnector1">
            <a:avLst/>
          </a:prstGeom>
          <a:ln w="762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53A7E6B9-94AB-468D-9B5F-C924A934A037}"/>
              </a:ext>
            </a:extLst>
          </p:cNvPr>
          <p:cNvCxnSpPr>
            <a:cxnSpLocks/>
          </p:cNvCxnSpPr>
          <p:nvPr/>
        </p:nvCxnSpPr>
        <p:spPr>
          <a:xfrm flipH="1">
            <a:off x="7730899" y="2671551"/>
            <a:ext cx="1119560" cy="1624733"/>
          </a:xfrm>
          <a:prstGeom prst="straightConnector1">
            <a:avLst/>
          </a:prstGeom>
          <a:ln w="508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5D38CE09-5DB4-4568-9607-F28FE17A4D37}"/>
              </a:ext>
            </a:extLst>
          </p:cNvPr>
          <p:cNvCxnSpPr>
            <a:cxnSpLocks/>
            <a:stCxn id="10" idx="1"/>
          </p:cNvCxnSpPr>
          <p:nvPr/>
        </p:nvCxnSpPr>
        <p:spPr>
          <a:xfrm flipH="1">
            <a:off x="8143629" y="3936832"/>
            <a:ext cx="917496" cy="660803"/>
          </a:xfrm>
          <a:prstGeom prst="straightConnector1">
            <a:avLst/>
          </a:prstGeom>
          <a:ln w="508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83A61412-5EAC-4181-B307-294FADFB6126}"/>
              </a:ext>
            </a:extLst>
          </p:cNvPr>
          <p:cNvCxnSpPr>
            <a:cxnSpLocks/>
          </p:cNvCxnSpPr>
          <p:nvPr/>
        </p:nvCxnSpPr>
        <p:spPr>
          <a:xfrm>
            <a:off x="2610490" y="3884079"/>
            <a:ext cx="573330" cy="383154"/>
          </a:xfrm>
          <a:prstGeom prst="straightConnector1">
            <a:avLst/>
          </a:prstGeom>
          <a:ln w="25400">
            <a:solidFill>
              <a:schemeClr val="tx1"/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E76FEA5E-9501-4C46-AAEC-55F9BBB3A8B9}"/>
              </a:ext>
            </a:extLst>
          </p:cNvPr>
          <p:cNvCxnSpPr>
            <a:cxnSpLocks/>
            <a:stCxn id="9" idx="1"/>
          </p:cNvCxnSpPr>
          <p:nvPr/>
        </p:nvCxnSpPr>
        <p:spPr>
          <a:xfrm>
            <a:off x="2266324" y="5136244"/>
            <a:ext cx="894932" cy="0"/>
          </a:xfrm>
          <a:prstGeom prst="straightConnector1">
            <a:avLst/>
          </a:prstGeom>
          <a:ln w="25400">
            <a:solidFill>
              <a:schemeClr val="tx1"/>
            </a:solidFill>
            <a:prstDash val="sysDot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6914887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/>
              <a:t>Other Centrally-Held Contracts</a:t>
            </a:r>
            <a:br>
              <a:rPr lang="en-US"/>
            </a:br>
            <a:br>
              <a:rPr lang="en-US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0252" y="2275430"/>
            <a:ext cx="10247423" cy="4582569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  <a:spcBef>
                <a:spcPts val="600"/>
              </a:spcBef>
              <a:buNone/>
            </a:pPr>
            <a:r>
              <a:rPr lang="en-US" altLang="en-US" sz="2000" b="1">
                <a:solidFill>
                  <a:srgbClr val="002060"/>
                </a:solidFill>
              </a:rPr>
              <a:t>PASSHE-COMM-2015</a:t>
            </a:r>
            <a:endParaRPr lang="en-US" altLang="en-US" sz="2000" b="1">
              <a:solidFill>
                <a:srgbClr val="0070C0"/>
              </a:solidFill>
            </a:endParaRPr>
          </a:p>
          <a:p>
            <a:pPr marL="803275" lvl="1" indent="-346075">
              <a:spcBef>
                <a:spcPts val="300"/>
              </a:spcBef>
              <a:buFont typeface="Wingdings" pitchFamily="2" charset="2"/>
              <a:buChar char="v"/>
            </a:pPr>
            <a:r>
              <a:rPr lang="en-US" altLang="en-US" sz="1800" b="1">
                <a:solidFill>
                  <a:srgbClr val="0070C0"/>
                </a:solidFill>
              </a:rPr>
              <a:t>commissioning services</a:t>
            </a:r>
          </a:p>
          <a:p>
            <a:pPr marL="803275" lvl="1" indent="-346075">
              <a:spcBef>
                <a:spcPts val="300"/>
              </a:spcBef>
              <a:buFont typeface="Wingdings" pitchFamily="2" charset="2"/>
              <a:buChar char="v"/>
            </a:pPr>
            <a:r>
              <a:rPr lang="en-US" altLang="en-US" sz="1800" b="1">
                <a:solidFill>
                  <a:srgbClr val="0070C0"/>
                </a:solidFill>
              </a:rPr>
              <a:t>17 firms</a:t>
            </a:r>
          </a:p>
          <a:p>
            <a:pPr marL="803275" lvl="1" indent="-346075">
              <a:spcBef>
                <a:spcPts val="300"/>
              </a:spcBef>
              <a:buFont typeface="Wingdings" pitchFamily="2" charset="2"/>
              <a:buChar char="v"/>
            </a:pPr>
            <a:r>
              <a:rPr lang="en-US" altLang="en-US" sz="1800" b="1">
                <a:solidFill>
                  <a:srgbClr val="0070C0"/>
                </a:solidFill>
              </a:rPr>
              <a:t>not used much</a:t>
            </a:r>
          </a:p>
          <a:p>
            <a:pPr>
              <a:lnSpc>
                <a:spcPct val="100000"/>
              </a:lnSpc>
              <a:spcBef>
                <a:spcPts val="1800"/>
              </a:spcBef>
              <a:buNone/>
            </a:pPr>
            <a:r>
              <a:rPr lang="en-US" altLang="en-US" sz="2000" b="1">
                <a:solidFill>
                  <a:srgbClr val="002060"/>
                </a:solidFill>
              </a:rPr>
              <a:t>SSHE-ARCH-2016 and SSHE-ENGR-2016</a:t>
            </a:r>
            <a:endParaRPr lang="en-US" altLang="en-US" sz="2000" b="1">
              <a:solidFill>
                <a:srgbClr val="0070C0"/>
              </a:solidFill>
            </a:endParaRPr>
          </a:p>
          <a:p>
            <a:pPr marL="803275" lvl="1" indent="-346075">
              <a:spcBef>
                <a:spcPts val="300"/>
              </a:spcBef>
              <a:buFont typeface="Wingdings" pitchFamily="2" charset="2"/>
              <a:buChar char="v"/>
            </a:pPr>
            <a:r>
              <a:rPr lang="en-US" altLang="en-US" sz="1800" b="1">
                <a:solidFill>
                  <a:srgbClr val="0070C0"/>
                </a:solidFill>
              </a:rPr>
              <a:t>architectural and engineering services</a:t>
            </a:r>
            <a:endParaRPr lang="en-US" altLang="en-US" sz="2200" b="1">
              <a:solidFill>
                <a:srgbClr val="0070C0"/>
              </a:solidFill>
            </a:endParaRPr>
          </a:p>
          <a:p>
            <a:pPr marL="803275" lvl="1" indent="-346075">
              <a:spcBef>
                <a:spcPts val="300"/>
              </a:spcBef>
              <a:buFont typeface="Wingdings" pitchFamily="2" charset="2"/>
              <a:buChar char="v"/>
            </a:pPr>
            <a:r>
              <a:rPr lang="en-US" altLang="en-US" sz="1800" b="1">
                <a:solidFill>
                  <a:srgbClr val="0070C0"/>
                </a:solidFill>
              </a:rPr>
              <a:t>28 ARCH firms and 30 ENGR firms</a:t>
            </a:r>
          </a:p>
          <a:p>
            <a:pPr marL="803275" lvl="1" indent="-346075">
              <a:spcBef>
                <a:spcPts val="300"/>
              </a:spcBef>
              <a:buFont typeface="Wingdings" pitchFamily="2" charset="2"/>
              <a:buChar char="v"/>
            </a:pPr>
            <a:r>
              <a:rPr lang="en-US" altLang="en-US" sz="1800" b="1">
                <a:solidFill>
                  <a:srgbClr val="0070C0"/>
                </a:solidFill>
              </a:rPr>
              <a:t>well used</a:t>
            </a:r>
          </a:p>
          <a:p>
            <a:pPr>
              <a:lnSpc>
                <a:spcPct val="100000"/>
              </a:lnSpc>
              <a:spcBef>
                <a:spcPts val="1800"/>
              </a:spcBef>
              <a:buNone/>
            </a:pPr>
            <a:r>
              <a:rPr lang="en-US" altLang="en-US" sz="2000" b="1">
                <a:solidFill>
                  <a:srgbClr val="002060"/>
                </a:solidFill>
              </a:rPr>
              <a:t>SSHE-RMP-2019</a:t>
            </a:r>
            <a:endParaRPr lang="en-US" altLang="en-US" sz="2000" b="1">
              <a:solidFill>
                <a:srgbClr val="0070C0"/>
              </a:solidFill>
            </a:endParaRPr>
          </a:p>
          <a:p>
            <a:pPr marL="803275" lvl="1" indent="-346075">
              <a:spcBef>
                <a:spcPts val="300"/>
              </a:spcBef>
              <a:buFont typeface="Wingdings" pitchFamily="2" charset="2"/>
              <a:buChar char="v"/>
            </a:pPr>
            <a:r>
              <a:rPr lang="en-US" altLang="en-US" sz="1800" b="1">
                <a:solidFill>
                  <a:srgbClr val="0070C0"/>
                </a:solidFill>
              </a:rPr>
              <a:t>roof management program services</a:t>
            </a:r>
          </a:p>
          <a:p>
            <a:pPr marL="803275" lvl="1" indent="-346075">
              <a:spcBef>
                <a:spcPts val="300"/>
              </a:spcBef>
              <a:buFont typeface="Wingdings" pitchFamily="2" charset="2"/>
              <a:buChar char="v"/>
            </a:pPr>
            <a:r>
              <a:rPr lang="en-US" altLang="en-US" sz="1800" b="1">
                <a:solidFill>
                  <a:srgbClr val="0070C0"/>
                </a:solidFill>
              </a:rPr>
              <a:t>6 firms</a:t>
            </a:r>
          </a:p>
          <a:p>
            <a:pPr marL="803275" lvl="1" indent="-346075">
              <a:spcBef>
                <a:spcPts val="300"/>
              </a:spcBef>
              <a:buFont typeface="Wingdings" pitchFamily="2" charset="2"/>
              <a:buChar char="v"/>
            </a:pPr>
            <a:r>
              <a:rPr lang="en-US" altLang="en-US" sz="1800" b="1">
                <a:solidFill>
                  <a:srgbClr val="0070C0"/>
                </a:solidFill>
              </a:rPr>
              <a:t>just recently put in place</a:t>
            </a:r>
            <a:endParaRPr lang="en-US" altLang="en-US" sz="2200" b="1">
              <a:solidFill>
                <a:srgbClr val="0070C0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D969A60-4374-42B5-B1FB-92776EACB163}"/>
              </a:ext>
            </a:extLst>
          </p:cNvPr>
          <p:cNvSpPr txBox="1"/>
          <p:nvPr/>
        </p:nvSpPr>
        <p:spPr>
          <a:xfrm>
            <a:off x="5905913" y="2519844"/>
            <a:ext cx="3414921" cy="646331"/>
          </a:xfrm>
          <a:prstGeom prst="rect">
            <a:avLst/>
          </a:prstGeom>
          <a:solidFill>
            <a:srgbClr val="F3CA78"/>
          </a:solidFill>
          <a:ln w="1905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i="1"/>
              <a:t>** 6-year term; new RFP to be published late 2020 or early 2021</a:t>
            </a:r>
          </a:p>
        </p:txBody>
      </p:sp>
      <p:sp>
        <p:nvSpPr>
          <p:cNvPr id="16" name="Arrow: Right 15">
            <a:extLst>
              <a:ext uri="{FF2B5EF4-FFF2-40B4-BE49-F238E27FC236}">
                <a16:creationId xmlns:a16="http://schemas.microsoft.com/office/drawing/2014/main" id="{972878F6-6397-48FD-8158-790DA2F5BEC0}"/>
              </a:ext>
            </a:extLst>
          </p:cNvPr>
          <p:cNvSpPr/>
          <p:nvPr/>
        </p:nvSpPr>
        <p:spPr>
          <a:xfrm rot="10800000">
            <a:off x="5442012" y="2592768"/>
            <a:ext cx="463901" cy="484632"/>
          </a:xfrm>
          <a:prstGeom prst="rightArrow">
            <a:avLst>
              <a:gd name="adj1" fmla="val 50000"/>
              <a:gd name="adj2" fmla="val 52737"/>
            </a:avLst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930387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/>
              <a:t>Other Centrally-Held Contracts</a:t>
            </a:r>
            <a:br>
              <a:rPr lang="en-US"/>
            </a:br>
            <a:br>
              <a:rPr lang="en-US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0252" y="2275430"/>
            <a:ext cx="10247423" cy="4582569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  <a:spcBef>
                <a:spcPts val="600"/>
              </a:spcBef>
              <a:buNone/>
            </a:pPr>
            <a:r>
              <a:rPr lang="en-US" altLang="en-US" sz="2000" b="1">
                <a:solidFill>
                  <a:srgbClr val="002060"/>
                </a:solidFill>
              </a:rPr>
              <a:t>PASSHE-COMM-2015</a:t>
            </a:r>
            <a:endParaRPr lang="en-US" altLang="en-US" sz="2000" b="1">
              <a:solidFill>
                <a:srgbClr val="0070C0"/>
              </a:solidFill>
            </a:endParaRPr>
          </a:p>
          <a:p>
            <a:pPr marL="803275" lvl="1" indent="-346075">
              <a:spcBef>
                <a:spcPts val="300"/>
              </a:spcBef>
              <a:buFont typeface="Wingdings" pitchFamily="2" charset="2"/>
              <a:buChar char="v"/>
            </a:pPr>
            <a:r>
              <a:rPr lang="en-US" altLang="en-US" sz="1800" b="1">
                <a:solidFill>
                  <a:srgbClr val="0070C0"/>
                </a:solidFill>
              </a:rPr>
              <a:t>commissioning services</a:t>
            </a:r>
          </a:p>
          <a:p>
            <a:pPr marL="803275" lvl="1" indent="-346075">
              <a:spcBef>
                <a:spcPts val="300"/>
              </a:spcBef>
              <a:buFont typeface="Wingdings" pitchFamily="2" charset="2"/>
              <a:buChar char="v"/>
            </a:pPr>
            <a:r>
              <a:rPr lang="en-US" altLang="en-US" sz="1800" b="1">
                <a:solidFill>
                  <a:srgbClr val="0070C0"/>
                </a:solidFill>
              </a:rPr>
              <a:t>17 firms</a:t>
            </a:r>
          </a:p>
          <a:p>
            <a:pPr marL="803275" lvl="1" indent="-346075">
              <a:spcBef>
                <a:spcPts val="300"/>
              </a:spcBef>
              <a:buFont typeface="Wingdings" pitchFamily="2" charset="2"/>
              <a:buChar char="v"/>
            </a:pPr>
            <a:r>
              <a:rPr lang="en-US" altLang="en-US" sz="1800" b="1">
                <a:solidFill>
                  <a:srgbClr val="0070C0"/>
                </a:solidFill>
              </a:rPr>
              <a:t>not used much</a:t>
            </a:r>
          </a:p>
          <a:p>
            <a:pPr>
              <a:lnSpc>
                <a:spcPct val="100000"/>
              </a:lnSpc>
              <a:spcBef>
                <a:spcPts val="1800"/>
              </a:spcBef>
              <a:buNone/>
            </a:pPr>
            <a:r>
              <a:rPr lang="en-US" altLang="en-US" sz="2000" b="1">
                <a:solidFill>
                  <a:srgbClr val="002060"/>
                </a:solidFill>
              </a:rPr>
              <a:t>SSHE-ARCH-2016 and SSHE-ENGR-2016</a:t>
            </a:r>
            <a:endParaRPr lang="en-US" altLang="en-US" sz="2000" b="1">
              <a:solidFill>
                <a:srgbClr val="0070C0"/>
              </a:solidFill>
            </a:endParaRPr>
          </a:p>
          <a:p>
            <a:pPr marL="803275" lvl="1" indent="-346075">
              <a:spcBef>
                <a:spcPts val="300"/>
              </a:spcBef>
              <a:buFont typeface="Wingdings" pitchFamily="2" charset="2"/>
              <a:buChar char="v"/>
            </a:pPr>
            <a:r>
              <a:rPr lang="en-US" altLang="en-US" sz="1800" b="1">
                <a:solidFill>
                  <a:srgbClr val="0070C0"/>
                </a:solidFill>
              </a:rPr>
              <a:t>architectural and engineering services</a:t>
            </a:r>
            <a:endParaRPr lang="en-US" altLang="en-US" sz="2200" b="1">
              <a:solidFill>
                <a:srgbClr val="0070C0"/>
              </a:solidFill>
            </a:endParaRPr>
          </a:p>
          <a:p>
            <a:pPr marL="803275" lvl="1" indent="-346075">
              <a:spcBef>
                <a:spcPts val="300"/>
              </a:spcBef>
              <a:buFont typeface="Wingdings" pitchFamily="2" charset="2"/>
              <a:buChar char="v"/>
            </a:pPr>
            <a:r>
              <a:rPr lang="en-US" altLang="en-US" sz="1800" b="1">
                <a:solidFill>
                  <a:srgbClr val="0070C0"/>
                </a:solidFill>
              </a:rPr>
              <a:t>28 ARCH firms and 30 ENGR firms</a:t>
            </a:r>
          </a:p>
          <a:p>
            <a:pPr marL="803275" lvl="1" indent="-346075">
              <a:spcBef>
                <a:spcPts val="300"/>
              </a:spcBef>
              <a:buFont typeface="Wingdings" pitchFamily="2" charset="2"/>
              <a:buChar char="v"/>
            </a:pPr>
            <a:r>
              <a:rPr lang="en-US" altLang="en-US" sz="1800" b="1">
                <a:solidFill>
                  <a:srgbClr val="0070C0"/>
                </a:solidFill>
              </a:rPr>
              <a:t>well used</a:t>
            </a:r>
          </a:p>
          <a:p>
            <a:pPr>
              <a:lnSpc>
                <a:spcPct val="100000"/>
              </a:lnSpc>
              <a:spcBef>
                <a:spcPts val="1800"/>
              </a:spcBef>
              <a:buNone/>
            </a:pPr>
            <a:r>
              <a:rPr lang="en-US" altLang="en-US" sz="2000" b="1">
                <a:solidFill>
                  <a:srgbClr val="002060"/>
                </a:solidFill>
              </a:rPr>
              <a:t>SSHE-RMP-2019</a:t>
            </a:r>
            <a:endParaRPr lang="en-US" altLang="en-US" sz="2000" b="1">
              <a:solidFill>
                <a:srgbClr val="0070C0"/>
              </a:solidFill>
            </a:endParaRPr>
          </a:p>
          <a:p>
            <a:pPr marL="803275" lvl="1" indent="-346075">
              <a:spcBef>
                <a:spcPts val="300"/>
              </a:spcBef>
              <a:buFont typeface="Wingdings" pitchFamily="2" charset="2"/>
              <a:buChar char="v"/>
            </a:pPr>
            <a:r>
              <a:rPr lang="en-US" altLang="en-US" sz="1800" b="1">
                <a:solidFill>
                  <a:srgbClr val="0070C0"/>
                </a:solidFill>
              </a:rPr>
              <a:t>roof management program services</a:t>
            </a:r>
          </a:p>
          <a:p>
            <a:pPr marL="803275" lvl="1" indent="-346075">
              <a:spcBef>
                <a:spcPts val="300"/>
              </a:spcBef>
              <a:buFont typeface="Wingdings" pitchFamily="2" charset="2"/>
              <a:buChar char="v"/>
            </a:pPr>
            <a:r>
              <a:rPr lang="en-US" altLang="en-US" sz="1800" b="1">
                <a:solidFill>
                  <a:srgbClr val="0070C0"/>
                </a:solidFill>
              </a:rPr>
              <a:t>6 firms</a:t>
            </a:r>
          </a:p>
          <a:p>
            <a:pPr marL="803275" lvl="1" indent="-346075">
              <a:spcBef>
                <a:spcPts val="300"/>
              </a:spcBef>
              <a:buFont typeface="Wingdings" pitchFamily="2" charset="2"/>
              <a:buChar char="v"/>
            </a:pPr>
            <a:r>
              <a:rPr lang="en-US" altLang="en-US" sz="1800" b="1">
                <a:solidFill>
                  <a:srgbClr val="0070C0"/>
                </a:solidFill>
              </a:rPr>
              <a:t>just recently put in place</a:t>
            </a:r>
            <a:endParaRPr lang="en-US" altLang="en-US" sz="2200" b="1">
              <a:solidFill>
                <a:srgbClr val="0070C0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80D638D-FAC5-4FEE-870B-DFD3EB3C4C8A}"/>
              </a:ext>
            </a:extLst>
          </p:cNvPr>
          <p:cNvSpPr txBox="1"/>
          <p:nvPr/>
        </p:nvSpPr>
        <p:spPr>
          <a:xfrm>
            <a:off x="7197812" y="3887627"/>
            <a:ext cx="3414921" cy="646331"/>
          </a:xfrm>
          <a:prstGeom prst="rect">
            <a:avLst/>
          </a:prstGeom>
          <a:solidFill>
            <a:srgbClr val="F3CA78"/>
          </a:solidFill>
          <a:ln w="1905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i="1"/>
              <a:t>** 6-year term; new RFP to be published early 2022 (?)</a:t>
            </a:r>
          </a:p>
        </p:txBody>
      </p:sp>
      <p:sp>
        <p:nvSpPr>
          <p:cNvPr id="15" name="Arrow: Right 14">
            <a:extLst>
              <a:ext uri="{FF2B5EF4-FFF2-40B4-BE49-F238E27FC236}">
                <a16:creationId xmlns:a16="http://schemas.microsoft.com/office/drawing/2014/main" id="{1C46DB47-AD85-40F1-9D8E-B58C88F69B6B}"/>
              </a:ext>
            </a:extLst>
          </p:cNvPr>
          <p:cNvSpPr/>
          <p:nvPr/>
        </p:nvSpPr>
        <p:spPr>
          <a:xfrm rot="10800000">
            <a:off x="6733911" y="3968476"/>
            <a:ext cx="463901" cy="484632"/>
          </a:xfrm>
          <a:prstGeom prst="rightArrow">
            <a:avLst>
              <a:gd name="adj1" fmla="val 50000"/>
              <a:gd name="adj2" fmla="val 52737"/>
            </a:avLst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7034475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/>
              <a:t>Other Centrally-Held Contracts</a:t>
            </a:r>
            <a:br>
              <a:rPr lang="en-US"/>
            </a:br>
            <a:br>
              <a:rPr lang="en-US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0252" y="2275430"/>
            <a:ext cx="10247423" cy="4582569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  <a:spcBef>
                <a:spcPts val="600"/>
              </a:spcBef>
              <a:buNone/>
            </a:pPr>
            <a:r>
              <a:rPr lang="en-US" altLang="en-US" sz="2000" b="1">
                <a:solidFill>
                  <a:srgbClr val="002060"/>
                </a:solidFill>
              </a:rPr>
              <a:t>PASSHE-COMM-2015</a:t>
            </a:r>
            <a:endParaRPr lang="en-US" altLang="en-US" sz="2000" b="1">
              <a:solidFill>
                <a:srgbClr val="0070C0"/>
              </a:solidFill>
            </a:endParaRPr>
          </a:p>
          <a:p>
            <a:pPr marL="803275" lvl="1" indent="-346075">
              <a:spcBef>
                <a:spcPts val="300"/>
              </a:spcBef>
              <a:buFont typeface="Wingdings" pitchFamily="2" charset="2"/>
              <a:buChar char="v"/>
            </a:pPr>
            <a:r>
              <a:rPr lang="en-US" altLang="en-US" sz="1800" b="1">
                <a:solidFill>
                  <a:srgbClr val="0070C0"/>
                </a:solidFill>
              </a:rPr>
              <a:t>commissioning services</a:t>
            </a:r>
          </a:p>
          <a:p>
            <a:pPr marL="803275" lvl="1" indent="-346075">
              <a:spcBef>
                <a:spcPts val="300"/>
              </a:spcBef>
              <a:buFont typeface="Wingdings" pitchFamily="2" charset="2"/>
              <a:buChar char="v"/>
            </a:pPr>
            <a:r>
              <a:rPr lang="en-US" altLang="en-US" sz="1800" b="1">
                <a:solidFill>
                  <a:srgbClr val="0070C0"/>
                </a:solidFill>
              </a:rPr>
              <a:t>17 firms</a:t>
            </a:r>
          </a:p>
          <a:p>
            <a:pPr marL="803275" lvl="1" indent="-346075">
              <a:spcBef>
                <a:spcPts val="300"/>
              </a:spcBef>
              <a:buFont typeface="Wingdings" pitchFamily="2" charset="2"/>
              <a:buChar char="v"/>
            </a:pPr>
            <a:r>
              <a:rPr lang="en-US" altLang="en-US" sz="1800" b="1">
                <a:solidFill>
                  <a:srgbClr val="0070C0"/>
                </a:solidFill>
              </a:rPr>
              <a:t>not used much</a:t>
            </a:r>
          </a:p>
          <a:p>
            <a:pPr>
              <a:lnSpc>
                <a:spcPct val="100000"/>
              </a:lnSpc>
              <a:spcBef>
                <a:spcPts val="1800"/>
              </a:spcBef>
              <a:buNone/>
            </a:pPr>
            <a:r>
              <a:rPr lang="en-US" altLang="en-US" sz="2000" b="1">
                <a:solidFill>
                  <a:srgbClr val="002060"/>
                </a:solidFill>
              </a:rPr>
              <a:t>SSHE-ARCH-2016 and SSHE-ENGR-2016</a:t>
            </a:r>
            <a:endParaRPr lang="en-US" altLang="en-US" sz="2000" b="1">
              <a:solidFill>
                <a:srgbClr val="0070C0"/>
              </a:solidFill>
            </a:endParaRPr>
          </a:p>
          <a:p>
            <a:pPr marL="803275" lvl="1" indent="-346075">
              <a:spcBef>
                <a:spcPts val="300"/>
              </a:spcBef>
              <a:buFont typeface="Wingdings" pitchFamily="2" charset="2"/>
              <a:buChar char="v"/>
            </a:pPr>
            <a:r>
              <a:rPr lang="en-US" altLang="en-US" sz="1800" b="1">
                <a:solidFill>
                  <a:srgbClr val="0070C0"/>
                </a:solidFill>
              </a:rPr>
              <a:t>architectural and engineering services</a:t>
            </a:r>
            <a:endParaRPr lang="en-US" altLang="en-US" sz="2200" b="1">
              <a:solidFill>
                <a:srgbClr val="0070C0"/>
              </a:solidFill>
            </a:endParaRPr>
          </a:p>
          <a:p>
            <a:pPr marL="803275" lvl="1" indent="-346075">
              <a:spcBef>
                <a:spcPts val="300"/>
              </a:spcBef>
              <a:buFont typeface="Wingdings" pitchFamily="2" charset="2"/>
              <a:buChar char="v"/>
            </a:pPr>
            <a:r>
              <a:rPr lang="en-US" altLang="en-US" sz="1800" b="1">
                <a:solidFill>
                  <a:srgbClr val="0070C0"/>
                </a:solidFill>
              </a:rPr>
              <a:t>28 ARCH firms and 30 ENGR firms</a:t>
            </a:r>
          </a:p>
          <a:p>
            <a:pPr marL="803275" lvl="1" indent="-346075">
              <a:spcBef>
                <a:spcPts val="300"/>
              </a:spcBef>
              <a:buFont typeface="Wingdings" pitchFamily="2" charset="2"/>
              <a:buChar char="v"/>
            </a:pPr>
            <a:r>
              <a:rPr lang="en-US" altLang="en-US" sz="1800" b="1">
                <a:solidFill>
                  <a:srgbClr val="0070C0"/>
                </a:solidFill>
              </a:rPr>
              <a:t>well used</a:t>
            </a:r>
          </a:p>
          <a:p>
            <a:pPr>
              <a:lnSpc>
                <a:spcPct val="100000"/>
              </a:lnSpc>
              <a:spcBef>
                <a:spcPts val="1800"/>
              </a:spcBef>
              <a:buNone/>
            </a:pPr>
            <a:r>
              <a:rPr lang="en-US" altLang="en-US" sz="2000" b="1">
                <a:solidFill>
                  <a:srgbClr val="002060"/>
                </a:solidFill>
              </a:rPr>
              <a:t>SSHE-RMP-2019</a:t>
            </a:r>
            <a:endParaRPr lang="en-US" altLang="en-US" sz="2000" b="1">
              <a:solidFill>
                <a:srgbClr val="0070C0"/>
              </a:solidFill>
            </a:endParaRPr>
          </a:p>
          <a:p>
            <a:pPr marL="803275" lvl="1" indent="-346075">
              <a:spcBef>
                <a:spcPts val="300"/>
              </a:spcBef>
              <a:buFont typeface="Wingdings" pitchFamily="2" charset="2"/>
              <a:buChar char="v"/>
            </a:pPr>
            <a:r>
              <a:rPr lang="en-US" altLang="en-US" sz="1800" b="1">
                <a:solidFill>
                  <a:srgbClr val="0070C0"/>
                </a:solidFill>
              </a:rPr>
              <a:t>roof management program services</a:t>
            </a:r>
          </a:p>
          <a:p>
            <a:pPr marL="803275" lvl="1" indent="-346075">
              <a:spcBef>
                <a:spcPts val="300"/>
              </a:spcBef>
              <a:buFont typeface="Wingdings" pitchFamily="2" charset="2"/>
              <a:buChar char="v"/>
            </a:pPr>
            <a:r>
              <a:rPr lang="en-US" altLang="en-US" sz="1800" b="1">
                <a:solidFill>
                  <a:srgbClr val="0070C0"/>
                </a:solidFill>
              </a:rPr>
              <a:t>6 firms</a:t>
            </a:r>
          </a:p>
          <a:p>
            <a:pPr marL="803275" lvl="1" indent="-346075">
              <a:spcBef>
                <a:spcPts val="300"/>
              </a:spcBef>
              <a:buFont typeface="Wingdings" pitchFamily="2" charset="2"/>
              <a:buChar char="v"/>
            </a:pPr>
            <a:r>
              <a:rPr lang="en-US" altLang="en-US" sz="1800" b="1">
                <a:solidFill>
                  <a:srgbClr val="0070C0"/>
                </a:solidFill>
              </a:rPr>
              <a:t>just recently put in place</a:t>
            </a:r>
            <a:endParaRPr lang="en-US" altLang="en-US" sz="2200" b="1">
              <a:solidFill>
                <a:srgbClr val="0070C0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318D84D-99FB-48B7-806D-3967BE91029F}"/>
              </a:ext>
            </a:extLst>
          </p:cNvPr>
          <p:cNvSpPr txBox="1"/>
          <p:nvPr/>
        </p:nvSpPr>
        <p:spPr>
          <a:xfrm>
            <a:off x="6630080" y="5686366"/>
            <a:ext cx="2100105" cy="369332"/>
          </a:xfrm>
          <a:prstGeom prst="rect">
            <a:avLst/>
          </a:prstGeom>
          <a:solidFill>
            <a:srgbClr val="F3CA78"/>
          </a:solidFill>
          <a:ln w="1905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i="1"/>
              <a:t>** 4-year term</a:t>
            </a:r>
          </a:p>
        </p:txBody>
      </p:sp>
      <p:sp>
        <p:nvSpPr>
          <p:cNvPr id="17" name="Arrow: Right 16">
            <a:extLst>
              <a:ext uri="{FF2B5EF4-FFF2-40B4-BE49-F238E27FC236}">
                <a16:creationId xmlns:a16="http://schemas.microsoft.com/office/drawing/2014/main" id="{ED210C93-214A-4AE9-9FBC-9AC6CA51321F}"/>
              </a:ext>
            </a:extLst>
          </p:cNvPr>
          <p:cNvSpPr/>
          <p:nvPr/>
        </p:nvSpPr>
        <p:spPr>
          <a:xfrm rot="10800000">
            <a:off x="6166179" y="5671858"/>
            <a:ext cx="463901" cy="398348"/>
          </a:xfrm>
          <a:prstGeom prst="rightArrow">
            <a:avLst>
              <a:gd name="adj1" fmla="val 50000"/>
              <a:gd name="adj2" fmla="val 52737"/>
            </a:avLst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6292977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/>
              <a:t>CSO Meetings</a:t>
            </a:r>
            <a:br>
              <a:rPr lang="en-US"/>
            </a:br>
            <a:br>
              <a:rPr lang="en-US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0252" y="2275431"/>
            <a:ext cx="10247423" cy="3940138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  <a:spcBef>
                <a:spcPts val="600"/>
              </a:spcBef>
              <a:buNone/>
            </a:pPr>
            <a:r>
              <a:rPr lang="en-US" altLang="en-US" sz="2000" b="1">
                <a:solidFill>
                  <a:srgbClr val="002060"/>
                </a:solidFill>
              </a:rPr>
              <a:t>Contract Specialists Conferences:</a:t>
            </a:r>
            <a:endParaRPr lang="en-US" altLang="en-US" sz="2000"/>
          </a:p>
          <a:p>
            <a:pPr lvl="1">
              <a:spcBef>
                <a:spcPts val="300"/>
              </a:spcBef>
              <a:buFont typeface="Wingdings" panose="05000000000000000000" pitchFamily="2" charset="2"/>
              <a:buChar char="ü"/>
            </a:pPr>
            <a:r>
              <a:rPr lang="en-US" altLang="en-US" sz="1800" b="1">
                <a:solidFill>
                  <a:srgbClr val="0070C0"/>
                </a:solidFill>
              </a:rPr>
              <a:t>semi-annual </a:t>
            </a:r>
            <a:r>
              <a:rPr lang="en-US" altLang="en-US" sz="1600" b="1" i="1">
                <a:solidFill>
                  <a:srgbClr val="0070C0"/>
                </a:solidFill>
              </a:rPr>
              <a:t>(usually October and April)</a:t>
            </a:r>
          </a:p>
          <a:p>
            <a:pPr lvl="1">
              <a:spcBef>
                <a:spcPts val="300"/>
              </a:spcBef>
              <a:buFont typeface="Wingdings" panose="05000000000000000000" pitchFamily="2" charset="2"/>
              <a:buChar char="ü"/>
            </a:pPr>
            <a:r>
              <a:rPr lang="en-US" altLang="en-US" sz="1800" b="1">
                <a:solidFill>
                  <a:srgbClr val="0070C0"/>
                </a:solidFill>
              </a:rPr>
              <a:t>two days </a:t>
            </a:r>
            <a:r>
              <a:rPr lang="en-US" altLang="en-US" sz="1600" b="1" i="1">
                <a:solidFill>
                  <a:srgbClr val="0070C0"/>
                </a:solidFill>
              </a:rPr>
              <a:t>(two half days)</a:t>
            </a:r>
          </a:p>
          <a:p>
            <a:pPr lvl="1">
              <a:spcBef>
                <a:spcPts val="300"/>
              </a:spcBef>
              <a:buFont typeface="Wingdings" panose="05000000000000000000" pitchFamily="2" charset="2"/>
              <a:buChar char="ü"/>
            </a:pPr>
            <a:r>
              <a:rPr lang="en-US" altLang="en-US" sz="1800" b="1">
                <a:solidFill>
                  <a:srgbClr val="0070C0"/>
                </a:solidFill>
              </a:rPr>
              <a:t>focusing on lessons learned and best practices</a:t>
            </a:r>
          </a:p>
          <a:p>
            <a:pPr>
              <a:lnSpc>
                <a:spcPct val="100000"/>
              </a:lnSpc>
              <a:spcBef>
                <a:spcPts val="1800"/>
              </a:spcBef>
              <a:buNone/>
            </a:pPr>
            <a:r>
              <a:rPr lang="en-US" altLang="en-US" sz="2000" b="1">
                <a:solidFill>
                  <a:srgbClr val="002060"/>
                </a:solidFill>
              </a:rPr>
              <a:t>Project Managers Conferences:</a:t>
            </a:r>
          </a:p>
          <a:p>
            <a:pPr lvl="1">
              <a:spcBef>
                <a:spcPts val="300"/>
              </a:spcBef>
              <a:buFont typeface="Wingdings" panose="05000000000000000000" pitchFamily="2" charset="2"/>
              <a:buChar char="ü"/>
            </a:pPr>
            <a:r>
              <a:rPr lang="en-US" altLang="en-US" sz="1800" b="1">
                <a:solidFill>
                  <a:srgbClr val="0070C0"/>
                </a:solidFill>
              </a:rPr>
              <a:t>annual </a:t>
            </a:r>
            <a:r>
              <a:rPr lang="en-US" altLang="en-US" sz="1600" b="1" i="1">
                <a:solidFill>
                  <a:srgbClr val="0070C0"/>
                </a:solidFill>
              </a:rPr>
              <a:t>(usually April)</a:t>
            </a:r>
          </a:p>
          <a:p>
            <a:pPr lvl="1">
              <a:spcBef>
                <a:spcPts val="300"/>
              </a:spcBef>
              <a:buFont typeface="Wingdings" panose="05000000000000000000" pitchFamily="2" charset="2"/>
              <a:buChar char="ü"/>
            </a:pPr>
            <a:r>
              <a:rPr lang="en-US" altLang="en-US" sz="1800" b="1">
                <a:solidFill>
                  <a:srgbClr val="0070C0"/>
                </a:solidFill>
              </a:rPr>
              <a:t>two days </a:t>
            </a:r>
            <a:r>
              <a:rPr lang="en-US" altLang="en-US" sz="1600" b="1" i="1">
                <a:solidFill>
                  <a:srgbClr val="0070C0"/>
                </a:solidFill>
              </a:rPr>
              <a:t>(two half days)</a:t>
            </a:r>
          </a:p>
          <a:p>
            <a:pPr lvl="1">
              <a:spcBef>
                <a:spcPts val="300"/>
              </a:spcBef>
              <a:buFont typeface="Wingdings" panose="05000000000000000000" pitchFamily="2" charset="2"/>
              <a:buChar char="ü"/>
            </a:pPr>
            <a:r>
              <a:rPr lang="en-US" altLang="en-US" sz="1800" b="1">
                <a:solidFill>
                  <a:srgbClr val="0070C0"/>
                </a:solidFill>
              </a:rPr>
              <a:t>focusing on interaction/discussion of current issues and practices</a:t>
            </a:r>
            <a:endParaRPr lang="en-US" altLang="en-US" sz="2000" b="1">
              <a:solidFill>
                <a:srgbClr val="002060"/>
              </a:solidFill>
            </a:endParaRPr>
          </a:p>
          <a:p>
            <a:pPr>
              <a:lnSpc>
                <a:spcPct val="100000"/>
              </a:lnSpc>
              <a:spcBef>
                <a:spcPts val="1800"/>
              </a:spcBef>
              <a:buNone/>
            </a:pPr>
            <a:r>
              <a:rPr lang="en-US" altLang="en-US" sz="2000" b="1">
                <a:solidFill>
                  <a:srgbClr val="002060"/>
                </a:solidFill>
              </a:rPr>
              <a:t>Project Managers Workshops:</a:t>
            </a:r>
          </a:p>
          <a:p>
            <a:pPr lvl="1">
              <a:spcBef>
                <a:spcPts val="300"/>
              </a:spcBef>
              <a:buFont typeface="Wingdings" panose="05000000000000000000" pitchFamily="2" charset="2"/>
              <a:buChar char="ü"/>
            </a:pPr>
            <a:r>
              <a:rPr lang="en-US" altLang="en-US" sz="1800" b="1">
                <a:solidFill>
                  <a:srgbClr val="0070C0"/>
                </a:solidFill>
              </a:rPr>
              <a:t>annual </a:t>
            </a:r>
            <a:r>
              <a:rPr lang="en-US" altLang="en-US" sz="1600" b="1" i="1">
                <a:solidFill>
                  <a:srgbClr val="0070C0"/>
                </a:solidFill>
              </a:rPr>
              <a:t>(usually November)</a:t>
            </a:r>
          </a:p>
          <a:p>
            <a:pPr lvl="1">
              <a:spcBef>
                <a:spcPts val="300"/>
              </a:spcBef>
              <a:buFont typeface="Wingdings" panose="05000000000000000000" pitchFamily="2" charset="2"/>
              <a:buChar char="ü"/>
            </a:pPr>
            <a:r>
              <a:rPr lang="en-US" altLang="en-US" sz="1800" b="1">
                <a:solidFill>
                  <a:srgbClr val="0070C0"/>
                </a:solidFill>
              </a:rPr>
              <a:t>one day </a:t>
            </a:r>
            <a:r>
              <a:rPr lang="en-US" altLang="en-US" sz="1600" b="1" i="1">
                <a:solidFill>
                  <a:srgbClr val="0070C0"/>
                </a:solidFill>
              </a:rPr>
              <a:t>(10:00 to 2:30)</a:t>
            </a:r>
          </a:p>
          <a:p>
            <a:pPr lvl="1">
              <a:spcBef>
                <a:spcPts val="300"/>
              </a:spcBef>
              <a:buFont typeface="Wingdings" panose="05000000000000000000" pitchFamily="2" charset="2"/>
              <a:buChar char="ü"/>
            </a:pPr>
            <a:r>
              <a:rPr lang="en-US" altLang="en-US" sz="1800" b="1">
                <a:solidFill>
                  <a:srgbClr val="0070C0"/>
                </a:solidFill>
              </a:rPr>
              <a:t>focusing on professional development education</a:t>
            </a:r>
          </a:p>
        </p:txBody>
      </p:sp>
    </p:spTree>
    <p:extLst>
      <p:ext uri="{BB962C8B-B14F-4D97-AF65-F5344CB8AC3E}">
        <p14:creationId xmlns:p14="http://schemas.microsoft.com/office/powerpoint/2010/main" val="1007030723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/>
              <a:t>CSO Meetings</a:t>
            </a:r>
            <a:br>
              <a:rPr lang="en-US"/>
            </a:br>
            <a:br>
              <a:rPr lang="en-US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0252" y="2275431"/>
            <a:ext cx="10247423" cy="3940138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  <a:spcBef>
                <a:spcPts val="600"/>
              </a:spcBef>
              <a:buNone/>
            </a:pPr>
            <a:r>
              <a:rPr lang="en-US" altLang="en-US" sz="2000" b="1">
                <a:solidFill>
                  <a:srgbClr val="002060"/>
                </a:solidFill>
              </a:rPr>
              <a:t>Contract Specialists Conferences:</a:t>
            </a:r>
            <a:endParaRPr lang="en-US" altLang="en-US" sz="2000"/>
          </a:p>
          <a:p>
            <a:pPr lvl="1">
              <a:spcBef>
                <a:spcPts val="300"/>
              </a:spcBef>
              <a:buFont typeface="Wingdings" panose="05000000000000000000" pitchFamily="2" charset="2"/>
              <a:buChar char="ü"/>
            </a:pPr>
            <a:r>
              <a:rPr lang="en-US" altLang="en-US" sz="1800" b="1">
                <a:solidFill>
                  <a:srgbClr val="0070C0"/>
                </a:solidFill>
              </a:rPr>
              <a:t>semi-annual </a:t>
            </a:r>
            <a:r>
              <a:rPr lang="en-US" altLang="en-US" sz="1600" b="1" i="1">
                <a:solidFill>
                  <a:srgbClr val="0070C0"/>
                </a:solidFill>
              </a:rPr>
              <a:t>(usually October and April)</a:t>
            </a:r>
          </a:p>
          <a:p>
            <a:pPr lvl="1">
              <a:spcBef>
                <a:spcPts val="300"/>
              </a:spcBef>
              <a:buFont typeface="Wingdings" panose="05000000000000000000" pitchFamily="2" charset="2"/>
              <a:buChar char="ü"/>
            </a:pPr>
            <a:r>
              <a:rPr lang="en-US" altLang="en-US" sz="1800" b="1">
                <a:solidFill>
                  <a:srgbClr val="0070C0"/>
                </a:solidFill>
              </a:rPr>
              <a:t>two days </a:t>
            </a:r>
            <a:r>
              <a:rPr lang="en-US" altLang="en-US" sz="1600" b="1" i="1">
                <a:solidFill>
                  <a:srgbClr val="0070C0"/>
                </a:solidFill>
              </a:rPr>
              <a:t>(two half days)</a:t>
            </a:r>
          </a:p>
          <a:p>
            <a:pPr lvl="1">
              <a:spcBef>
                <a:spcPts val="300"/>
              </a:spcBef>
              <a:buFont typeface="Wingdings" panose="05000000000000000000" pitchFamily="2" charset="2"/>
              <a:buChar char="ü"/>
            </a:pPr>
            <a:r>
              <a:rPr lang="en-US" altLang="en-US" sz="1800" b="1">
                <a:solidFill>
                  <a:srgbClr val="0070C0"/>
                </a:solidFill>
              </a:rPr>
              <a:t>focusing on lessons learned and best practices</a:t>
            </a:r>
          </a:p>
          <a:p>
            <a:pPr>
              <a:lnSpc>
                <a:spcPct val="100000"/>
              </a:lnSpc>
              <a:spcBef>
                <a:spcPts val="1800"/>
              </a:spcBef>
              <a:buNone/>
            </a:pPr>
            <a:r>
              <a:rPr lang="en-US" altLang="en-US" sz="2000" b="1">
                <a:solidFill>
                  <a:srgbClr val="002060"/>
                </a:solidFill>
              </a:rPr>
              <a:t>Project Managers Conferences:</a:t>
            </a:r>
          </a:p>
          <a:p>
            <a:pPr lvl="1">
              <a:spcBef>
                <a:spcPts val="300"/>
              </a:spcBef>
              <a:buFont typeface="Wingdings" panose="05000000000000000000" pitchFamily="2" charset="2"/>
              <a:buChar char="ü"/>
            </a:pPr>
            <a:r>
              <a:rPr lang="en-US" altLang="en-US" sz="1800" b="1">
                <a:solidFill>
                  <a:srgbClr val="0070C0"/>
                </a:solidFill>
              </a:rPr>
              <a:t>annual </a:t>
            </a:r>
            <a:r>
              <a:rPr lang="en-US" altLang="en-US" sz="1600" b="1" i="1">
                <a:solidFill>
                  <a:srgbClr val="0070C0"/>
                </a:solidFill>
              </a:rPr>
              <a:t>(usually April)</a:t>
            </a:r>
          </a:p>
          <a:p>
            <a:pPr lvl="1">
              <a:spcBef>
                <a:spcPts val="300"/>
              </a:spcBef>
              <a:buFont typeface="Wingdings" panose="05000000000000000000" pitchFamily="2" charset="2"/>
              <a:buChar char="ü"/>
            </a:pPr>
            <a:r>
              <a:rPr lang="en-US" altLang="en-US" sz="1800" b="1">
                <a:solidFill>
                  <a:srgbClr val="0070C0"/>
                </a:solidFill>
              </a:rPr>
              <a:t>two days </a:t>
            </a:r>
            <a:r>
              <a:rPr lang="en-US" altLang="en-US" sz="1600" b="1" i="1">
                <a:solidFill>
                  <a:srgbClr val="0070C0"/>
                </a:solidFill>
              </a:rPr>
              <a:t>(two half days)</a:t>
            </a:r>
          </a:p>
          <a:p>
            <a:pPr lvl="1">
              <a:spcBef>
                <a:spcPts val="300"/>
              </a:spcBef>
              <a:buFont typeface="Wingdings" panose="05000000000000000000" pitchFamily="2" charset="2"/>
              <a:buChar char="ü"/>
            </a:pPr>
            <a:r>
              <a:rPr lang="en-US" altLang="en-US" sz="1800" b="1">
                <a:solidFill>
                  <a:srgbClr val="0070C0"/>
                </a:solidFill>
              </a:rPr>
              <a:t>focusing on interaction/discussion of current issues and practices</a:t>
            </a:r>
            <a:endParaRPr lang="en-US" altLang="en-US" sz="2000" b="1">
              <a:solidFill>
                <a:srgbClr val="002060"/>
              </a:solidFill>
            </a:endParaRPr>
          </a:p>
          <a:p>
            <a:pPr>
              <a:lnSpc>
                <a:spcPct val="100000"/>
              </a:lnSpc>
              <a:spcBef>
                <a:spcPts val="1800"/>
              </a:spcBef>
              <a:buNone/>
            </a:pPr>
            <a:r>
              <a:rPr lang="en-US" altLang="en-US" sz="2000" b="1">
                <a:solidFill>
                  <a:srgbClr val="002060"/>
                </a:solidFill>
              </a:rPr>
              <a:t>Project Managers Workshops:</a:t>
            </a:r>
          </a:p>
          <a:p>
            <a:pPr lvl="1">
              <a:spcBef>
                <a:spcPts val="300"/>
              </a:spcBef>
              <a:buFont typeface="Wingdings" panose="05000000000000000000" pitchFamily="2" charset="2"/>
              <a:buChar char="ü"/>
            </a:pPr>
            <a:r>
              <a:rPr lang="en-US" altLang="en-US" sz="1800" b="1">
                <a:solidFill>
                  <a:srgbClr val="0070C0"/>
                </a:solidFill>
              </a:rPr>
              <a:t>annual </a:t>
            </a:r>
            <a:r>
              <a:rPr lang="en-US" altLang="en-US" sz="1600" b="1" i="1">
                <a:solidFill>
                  <a:srgbClr val="0070C0"/>
                </a:solidFill>
              </a:rPr>
              <a:t>(usually November)</a:t>
            </a:r>
          </a:p>
          <a:p>
            <a:pPr lvl="1">
              <a:spcBef>
                <a:spcPts val="300"/>
              </a:spcBef>
              <a:buFont typeface="Wingdings" panose="05000000000000000000" pitchFamily="2" charset="2"/>
              <a:buChar char="ü"/>
            </a:pPr>
            <a:r>
              <a:rPr lang="en-US" altLang="en-US" sz="1800" b="1">
                <a:solidFill>
                  <a:srgbClr val="0070C0"/>
                </a:solidFill>
              </a:rPr>
              <a:t>one day </a:t>
            </a:r>
            <a:r>
              <a:rPr lang="en-US" altLang="en-US" sz="1600" b="1" i="1">
                <a:solidFill>
                  <a:srgbClr val="0070C0"/>
                </a:solidFill>
              </a:rPr>
              <a:t>(10:00 to 2:30)</a:t>
            </a:r>
          </a:p>
          <a:p>
            <a:pPr lvl="1">
              <a:spcBef>
                <a:spcPts val="300"/>
              </a:spcBef>
              <a:buFont typeface="Wingdings" panose="05000000000000000000" pitchFamily="2" charset="2"/>
              <a:buChar char="ü"/>
            </a:pPr>
            <a:r>
              <a:rPr lang="en-US" altLang="en-US" sz="1800" b="1">
                <a:solidFill>
                  <a:srgbClr val="0070C0"/>
                </a:solidFill>
              </a:rPr>
              <a:t>focusing on professional development education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E45B516-0C10-46DE-B565-3B2F94B1D5C0}"/>
              </a:ext>
            </a:extLst>
          </p:cNvPr>
          <p:cNvSpPr txBox="1"/>
          <p:nvPr/>
        </p:nvSpPr>
        <p:spPr>
          <a:xfrm>
            <a:off x="8226513" y="3799615"/>
            <a:ext cx="2873288" cy="646331"/>
          </a:xfrm>
          <a:prstGeom prst="rect">
            <a:avLst/>
          </a:prstGeom>
          <a:solidFill>
            <a:srgbClr val="F3CA78"/>
          </a:solidFill>
          <a:ln w="1905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i="1"/>
              <a:t>** possible opportunities for involvement (?)</a:t>
            </a:r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8F09F9AD-E94C-41F1-BCD7-136F85FB6AAA}"/>
              </a:ext>
            </a:extLst>
          </p:cNvPr>
          <p:cNvCxnSpPr>
            <a:cxnSpLocks/>
            <a:stCxn id="4" idx="1"/>
          </p:cNvCxnSpPr>
          <p:nvPr/>
        </p:nvCxnSpPr>
        <p:spPr>
          <a:xfrm flipH="1">
            <a:off x="4572000" y="4122781"/>
            <a:ext cx="3654513" cy="1287419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4CA49686-7F1F-43AA-86E3-07A6DF5F711C}"/>
              </a:ext>
            </a:extLst>
          </p:cNvPr>
          <p:cNvCxnSpPr>
            <a:cxnSpLocks/>
            <a:stCxn id="4" idx="1"/>
          </p:cNvCxnSpPr>
          <p:nvPr/>
        </p:nvCxnSpPr>
        <p:spPr>
          <a:xfrm flipH="1" flipV="1">
            <a:off x="4762500" y="3987800"/>
            <a:ext cx="3464013" cy="134981"/>
          </a:xfrm>
          <a:prstGeom prst="straightConnector1">
            <a:avLst/>
          </a:prstGeom>
          <a:ln w="19050">
            <a:solidFill>
              <a:schemeClr val="tx1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3360393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/>
              <a:t>System and Other Meetings</a:t>
            </a:r>
            <a:br>
              <a:rPr lang="en-US"/>
            </a:br>
            <a:br>
              <a:rPr lang="en-US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0252" y="2383715"/>
            <a:ext cx="10247423" cy="3940138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  <a:spcBef>
                <a:spcPts val="600"/>
              </a:spcBef>
              <a:buNone/>
            </a:pPr>
            <a:r>
              <a:rPr lang="en-US" altLang="en-US" sz="2000" b="1">
                <a:solidFill>
                  <a:srgbClr val="002060"/>
                </a:solidFill>
              </a:rPr>
              <a:t>Facilities Directors Meetings:</a:t>
            </a:r>
          </a:p>
          <a:p>
            <a:pPr lvl="1">
              <a:spcBef>
                <a:spcPts val="600"/>
              </a:spcBef>
              <a:buFont typeface="Wingdings" panose="05000000000000000000" pitchFamily="2" charset="2"/>
              <a:buChar char="ü"/>
            </a:pPr>
            <a:r>
              <a:rPr lang="en-US" altLang="en-US" b="1">
                <a:solidFill>
                  <a:srgbClr val="0070C0"/>
                </a:solidFill>
              </a:rPr>
              <a:t> </a:t>
            </a:r>
            <a:r>
              <a:rPr lang="en-US" altLang="en-US" sz="1800" b="1">
                <a:solidFill>
                  <a:srgbClr val="0070C0"/>
                </a:solidFill>
              </a:rPr>
              <a:t>semi-annual </a:t>
            </a:r>
            <a:r>
              <a:rPr lang="en-US" altLang="en-US" sz="1600" b="1" i="1">
                <a:solidFill>
                  <a:srgbClr val="0070C0"/>
                </a:solidFill>
              </a:rPr>
              <a:t>(usually October and April)</a:t>
            </a:r>
          </a:p>
          <a:p>
            <a:pPr lvl="1">
              <a:spcBef>
                <a:spcPts val="600"/>
              </a:spcBef>
              <a:buFont typeface="Wingdings" panose="05000000000000000000" pitchFamily="2" charset="2"/>
              <a:buChar char="ü"/>
            </a:pPr>
            <a:r>
              <a:rPr lang="en-US" altLang="en-US" sz="1800" b="1">
                <a:solidFill>
                  <a:srgbClr val="0070C0"/>
                </a:solidFill>
              </a:rPr>
              <a:t> two days </a:t>
            </a:r>
            <a:r>
              <a:rPr lang="en-US" altLang="en-US" sz="1600" b="1" i="1">
                <a:solidFill>
                  <a:srgbClr val="0070C0"/>
                </a:solidFill>
              </a:rPr>
              <a:t>(two half days)</a:t>
            </a:r>
          </a:p>
          <a:p>
            <a:pPr lvl="1">
              <a:spcBef>
                <a:spcPts val="600"/>
              </a:spcBef>
              <a:buFont typeface="Wingdings" panose="05000000000000000000" pitchFamily="2" charset="2"/>
              <a:buChar char="ü"/>
            </a:pPr>
            <a:r>
              <a:rPr lang="en-US" altLang="en-US" sz="1800" b="1">
                <a:solidFill>
                  <a:srgbClr val="0070C0"/>
                </a:solidFill>
              </a:rPr>
              <a:t> focusing on policies and requirements</a:t>
            </a:r>
          </a:p>
          <a:p>
            <a:pPr lvl="1">
              <a:spcBef>
                <a:spcPts val="600"/>
              </a:spcBef>
              <a:buFont typeface="Wingdings" panose="05000000000000000000" pitchFamily="2" charset="2"/>
              <a:buChar char="ü"/>
            </a:pPr>
            <a:r>
              <a:rPr lang="en-US" altLang="en-US" sz="1800" b="1">
                <a:solidFill>
                  <a:srgbClr val="0070C0"/>
                </a:solidFill>
              </a:rPr>
              <a:t> generally back-to-back with KAPPA</a:t>
            </a:r>
          </a:p>
          <a:p>
            <a:pPr>
              <a:lnSpc>
                <a:spcPct val="100000"/>
              </a:lnSpc>
              <a:spcBef>
                <a:spcPts val="600"/>
              </a:spcBef>
              <a:buNone/>
            </a:pPr>
            <a:endParaRPr lang="en-US" altLang="en-US" sz="2000" b="1">
              <a:solidFill>
                <a:srgbClr val="002060"/>
              </a:solidFill>
            </a:endParaRPr>
          </a:p>
          <a:p>
            <a:pPr>
              <a:lnSpc>
                <a:spcPct val="100000"/>
              </a:lnSpc>
              <a:spcBef>
                <a:spcPts val="600"/>
              </a:spcBef>
              <a:buNone/>
            </a:pPr>
            <a:r>
              <a:rPr lang="en-US" altLang="en-US" sz="2000" b="1">
                <a:solidFill>
                  <a:srgbClr val="002060"/>
                </a:solidFill>
              </a:rPr>
              <a:t>Other Meetings and Venues:</a:t>
            </a:r>
          </a:p>
          <a:p>
            <a:pPr lvl="1">
              <a:spcBef>
                <a:spcPts val="600"/>
              </a:spcBef>
              <a:buFont typeface="Wingdings" panose="05000000000000000000" pitchFamily="2" charset="2"/>
              <a:buChar char="ü"/>
            </a:pPr>
            <a:r>
              <a:rPr lang="en-US" altLang="en-US" sz="1800" b="1">
                <a:solidFill>
                  <a:srgbClr val="0070C0"/>
                </a:solidFill>
              </a:rPr>
              <a:t> KAPPA (including ERAPPA, depending on the location)</a:t>
            </a:r>
          </a:p>
          <a:p>
            <a:pPr lvl="1">
              <a:spcBef>
                <a:spcPts val="600"/>
              </a:spcBef>
              <a:buFont typeface="Wingdings" panose="05000000000000000000" pitchFamily="2" charset="2"/>
              <a:buChar char="ü"/>
            </a:pPr>
            <a:r>
              <a:rPr lang="en-US" altLang="en-US" sz="1800" b="1">
                <a:solidFill>
                  <a:srgbClr val="0070C0"/>
                </a:solidFill>
              </a:rPr>
              <a:t> COAA, others</a:t>
            </a:r>
            <a:endParaRPr lang="en-US" altLang="en-US" sz="18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6201152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/>
              <a:t>System and Other Meetings</a:t>
            </a:r>
            <a:br>
              <a:rPr lang="en-US"/>
            </a:br>
            <a:br>
              <a:rPr lang="en-US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0252" y="2383715"/>
            <a:ext cx="10247423" cy="3940138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  <a:spcBef>
                <a:spcPts val="600"/>
              </a:spcBef>
              <a:buNone/>
            </a:pPr>
            <a:r>
              <a:rPr lang="en-US" altLang="en-US" sz="2000" b="1">
                <a:solidFill>
                  <a:srgbClr val="002060"/>
                </a:solidFill>
              </a:rPr>
              <a:t>Facilities Directors Meetings:</a:t>
            </a:r>
          </a:p>
          <a:p>
            <a:pPr lvl="1">
              <a:spcBef>
                <a:spcPts val="600"/>
              </a:spcBef>
              <a:buFont typeface="Wingdings" panose="05000000000000000000" pitchFamily="2" charset="2"/>
              <a:buChar char="ü"/>
            </a:pPr>
            <a:r>
              <a:rPr lang="en-US" altLang="en-US" b="1">
                <a:solidFill>
                  <a:srgbClr val="0070C0"/>
                </a:solidFill>
              </a:rPr>
              <a:t> </a:t>
            </a:r>
            <a:r>
              <a:rPr lang="en-US" altLang="en-US" sz="1800" b="1">
                <a:solidFill>
                  <a:srgbClr val="0070C0"/>
                </a:solidFill>
              </a:rPr>
              <a:t>semi-annual </a:t>
            </a:r>
            <a:r>
              <a:rPr lang="en-US" altLang="en-US" sz="1600" b="1" i="1">
                <a:solidFill>
                  <a:srgbClr val="0070C0"/>
                </a:solidFill>
              </a:rPr>
              <a:t>(usually October and April)</a:t>
            </a:r>
          </a:p>
          <a:p>
            <a:pPr lvl="1">
              <a:spcBef>
                <a:spcPts val="600"/>
              </a:spcBef>
              <a:buFont typeface="Wingdings" panose="05000000000000000000" pitchFamily="2" charset="2"/>
              <a:buChar char="ü"/>
            </a:pPr>
            <a:r>
              <a:rPr lang="en-US" altLang="en-US" sz="1800" b="1">
                <a:solidFill>
                  <a:srgbClr val="0070C0"/>
                </a:solidFill>
              </a:rPr>
              <a:t> two days </a:t>
            </a:r>
            <a:r>
              <a:rPr lang="en-US" altLang="en-US" sz="1600" b="1" i="1">
                <a:solidFill>
                  <a:srgbClr val="0070C0"/>
                </a:solidFill>
              </a:rPr>
              <a:t>(two half days)</a:t>
            </a:r>
          </a:p>
          <a:p>
            <a:pPr lvl="1">
              <a:spcBef>
                <a:spcPts val="600"/>
              </a:spcBef>
              <a:buFont typeface="Wingdings" panose="05000000000000000000" pitchFamily="2" charset="2"/>
              <a:buChar char="ü"/>
            </a:pPr>
            <a:r>
              <a:rPr lang="en-US" altLang="en-US" sz="1800" b="1">
                <a:solidFill>
                  <a:srgbClr val="0070C0"/>
                </a:solidFill>
              </a:rPr>
              <a:t> focusing on policies and requirements</a:t>
            </a:r>
          </a:p>
          <a:p>
            <a:pPr lvl="1">
              <a:spcBef>
                <a:spcPts val="600"/>
              </a:spcBef>
              <a:buFont typeface="Wingdings" panose="05000000000000000000" pitchFamily="2" charset="2"/>
              <a:buChar char="ü"/>
            </a:pPr>
            <a:r>
              <a:rPr lang="en-US" altLang="en-US" sz="1800" b="1">
                <a:solidFill>
                  <a:srgbClr val="0070C0"/>
                </a:solidFill>
              </a:rPr>
              <a:t> generally back-to-back with KAPPA</a:t>
            </a:r>
          </a:p>
          <a:p>
            <a:pPr>
              <a:lnSpc>
                <a:spcPct val="100000"/>
              </a:lnSpc>
              <a:spcBef>
                <a:spcPts val="600"/>
              </a:spcBef>
              <a:buNone/>
            </a:pPr>
            <a:endParaRPr lang="en-US" altLang="en-US" sz="2000" b="1">
              <a:solidFill>
                <a:srgbClr val="002060"/>
              </a:solidFill>
            </a:endParaRPr>
          </a:p>
          <a:p>
            <a:pPr>
              <a:lnSpc>
                <a:spcPct val="100000"/>
              </a:lnSpc>
              <a:spcBef>
                <a:spcPts val="600"/>
              </a:spcBef>
              <a:buNone/>
            </a:pPr>
            <a:r>
              <a:rPr lang="en-US" altLang="en-US" sz="2000" b="1">
                <a:solidFill>
                  <a:srgbClr val="002060"/>
                </a:solidFill>
              </a:rPr>
              <a:t>Other Meetings and Venues:</a:t>
            </a:r>
          </a:p>
          <a:p>
            <a:pPr lvl="1">
              <a:spcBef>
                <a:spcPts val="600"/>
              </a:spcBef>
              <a:buFont typeface="Wingdings" panose="05000000000000000000" pitchFamily="2" charset="2"/>
              <a:buChar char="ü"/>
            </a:pPr>
            <a:r>
              <a:rPr lang="en-US" altLang="en-US" sz="1800" b="1">
                <a:solidFill>
                  <a:srgbClr val="0070C0"/>
                </a:solidFill>
              </a:rPr>
              <a:t> KAPPA (including ERAPPA, depending on the location)</a:t>
            </a:r>
          </a:p>
          <a:p>
            <a:pPr lvl="1">
              <a:spcBef>
                <a:spcPts val="600"/>
              </a:spcBef>
              <a:buFont typeface="Wingdings" panose="05000000000000000000" pitchFamily="2" charset="2"/>
              <a:buChar char="ü"/>
            </a:pPr>
            <a:r>
              <a:rPr lang="en-US" altLang="en-US" sz="1800" b="1">
                <a:solidFill>
                  <a:srgbClr val="0070C0"/>
                </a:solidFill>
              </a:rPr>
              <a:t> COAA, others</a:t>
            </a:r>
            <a:endParaRPr lang="en-US" altLang="en-US" sz="1800" b="1" dirty="0">
              <a:solidFill>
                <a:srgbClr val="0070C0"/>
              </a:solidFill>
            </a:endParaRPr>
          </a:p>
        </p:txBody>
      </p: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B31E2345-7F2E-4FC8-867A-9BBE67F5D7CC}"/>
              </a:ext>
            </a:extLst>
          </p:cNvPr>
          <p:cNvCxnSpPr>
            <a:cxnSpLocks/>
            <a:stCxn id="6" idx="1"/>
          </p:cNvCxnSpPr>
          <p:nvPr/>
        </p:nvCxnSpPr>
        <p:spPr>
          <a:xfrm flipH="1">
            <a:off x="4384589" y="2570257"/>
            <a:ext cx="3422824" cy="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6DB1EEC3-AB34-4F75-BC4B-AE03A4EE328C}"/>
              </a:ext>
            </a:extLst>
          </p:cNvPr>
          <p:cNvSpPr txBox="1"/>
          <p:nvPr/>
        </p:nvSpPr>
        <p:spPr>
          <a:xfrm>
            <a:off x="7807413" y="2385591"/>
            <a:ext cx="2873288" cy="369332"/>
          </a:xfrm>
          <a:prstGeom prst="rect">
            <a:avLst/>
          </a:prstGeom>
          <a:solidFill>
            <a:srgbClr val="F3CA78"/>
          </a:solidFill>
          <a:ln w="1905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i="1"/>
              <a:t>** no outside involvement</a:t>
            </a:r>
          </a:p>
        </p:txBody>
      </p:sp>
    </p:spTree>
    <p:extLst>
      <p:ext uri="{BB962C8B-B14F-4D97-AF65-F5344CB8AC3E}">
        <p14:creationId xmlns:p14="http://schemas.microsoft.com/office/powerpoint/2010/main" val="2502202274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/>
              <a:t>System and Other Meetings</a:t>
            </a:r>
            <a:br>
              <a:rPr lang="en-US"/>
            </a:br>
            <a:br>
              <a:rPr lang="en-US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0252" y="2383715"/>
            <a:ext cx="10247423" cy="3940138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  <a:spcBef>
                <a:spcPts val="600"/>
              </a:spcBef>
              <a:buNone/>
            </a:pPr>
            <a:r>
              <a:rPr lang="en-US" altLang="en-US" sz="2000" b="1">
                <a:solidFill>
                  <a:srgbClr val="002060"/>
                </a:solidFill>
              </a:rPr>
              <a:t>Facilities Directors Meetings:</a:t>
            </a:r>
          </a:p>
          <a:p>
            <a:pPr lvl="1">
              <a:spcBef>
                <a:spcPts val="600"/>
              </a:spcBef>
              <a:buFont typeface="Wingdings" panose="05000000000000000000" pitchFamily="2" charset="2"/>
              <a:buChar char="ü"/>
            </a:pPr>
            <a:r>
              <a:rPr lang="en-US" altLang="en-US" b="1">
                <a:solidFill>
                  <a:srgbClr val="0070C0"/>
                </a:solidFill>
              </a:rPr>
              <a:t> </a:t>
            </a:r>
            <a:r>
              <a:rPr lang="en-US" altLang="en-US" sz="1800" b="1">
                <a:solidFill>
                  <a:srgbClr val="0070C0"/>
                </a:solidFill>
              </a:rPr>
              <a:t>semi-annual </a:t>
            </a:r>
            <a:r>
              <a:rPr lang="en-US" altLang="en-US" sz="1600" b="1" i="1">
                <a:solidFill>
                  <a:srgbClr val="0070C0"/>
                </a:solidFill>
              </a:rPr>
              <a:t>(usually October and April)</a:t>
            </a:r>
          </a:p>
          <a:p>
            <a:pPr lvl="1">
              <a:spcBef>
                <a:spcPts val="600"/>
              </a:spcBef>
              <a:buFont typeface="Wingdings" panose="05000000000000000000" pitchFamily="2" charset="2"/>
              <a:buChar char="ü"/>
            </a:pPr>
            <a:r>
              <a:rPr lang="en-US" altLang="en-US" sz="1800" b="1">
                <a:solidFill>
                  <a:srgbClr val="0070C0"/>
                </a:solidFill>
              </a:rPr>
              <a:t> two days </a:t>
            </a:r>
            <a:r>
              <a:rPr lang="en-US" altLang="en-US" sz="1600" b="1" i="1">
                <a:solidFill>
                  <a:srgbClr val="0070C0"/>
                </a:solidFill>
              </a:rPr>
              <a:t>(two half days)</a:t>
            </a:r>
          </a:p>
          <a:p>
            <a:pPr lvl="1">
              <a:spcBef>
                <a:spcPts val="600"/>
              </a:spcBef>
              <a:buFont typeface="Wingdings" panose="05000000000000000000" pitchFamily="2" charset="2"/>
              <a:buChar char="ü"/>
            </a:pPr>
            <a:r>
              <a:rPr lang="en-US" altLang="en-US" sz="1800" b="1">
                <a:solidFill>
                  <a:srgbClr val="0070C0"/>
                </a:solidFill>
              </a:rPr>
              <a:t> focusing on policies and requirements</a:t>
            </a:r>
          </a:p>
          <a:p>
            <a:pPr lvl="1">
              <a:spcBef>
                <a:spcPts val="600"/>
              </a:spcBef>
              <a:buFont typeface="Wingdings" panose="05000000000000000000" pitchFamily="2" charset="2"/>
              <a:buChar char="ü"/>
            </a:pPr>
            <a:r>
              <a:rPr lang="en-US" altLang="en-US" sz="1800" b="1">
                <a:solidFill>
                  <a:srgbClr val="0070C0"/>
                </a:solidFill>
              </a:rPr>
              <a:t> generally back-to-back with KAPPA</a:t>
            </a:r>
          </a:p>
          <a:p>
            <a:pPr>
              <a:lnSpc>
                <a:spcPct val="100000"/>
              </a:lnSpc>
              <a:spcBef>
                <a:spcPts val="600"/>
              </a:spcBef>
              <a:buNone/>
            </a:pPr>
            <a:endParaRPr lang="en-US" altLang="en-US" sz="2000" b="1">
              <a:solidFill>
                <a:srgbClr val="002060"/>
              </a:solidFill>
            </a:endParaRPr>
          </a:p>
          <a:p>
            <a:pPr>
              <a:lnSpc>
                <a:spcPct val="100000"/>
              </a:lnSpc>
              <a:spcBef>
                <a:spcPts val="600"/>
              </a:spcBef>
              <a:buNone/>
            </a:pPr>
            <a:r>
              <a:rPr lang="en-US" altLang="en-US" sz="2000" b="1">
                <a:solidFill>
                  <a:srgbClr val="002060"/>
                </a:solidFill>
              </a:rPr>
              <a:t>Other Meetings and Venues:</a:t>
            </a:r>
          </a:p>
          <a:p>
            <a:pPr lvl="1">
              <a:spcBef>
                <a:spcPts val="600"/>
              </a:spcBef>
              <a:buFont typeface="Wingdings" panose="05000000000000000000" pitchFamily="2" charset="2"/>
              <a:buChar char="ü"/>
            </a:pPr>
            <a:r>
              <a:rPr lang="en-US" altLang="en-US" sz="1800" b="1">
                <a:solidFill>
                  <a:srgbClr val="0070C0"/>
                </a:solidFill>
              </a:rPr>
              <a:t> KAPPA (including ERAPPA, depending on the location)</a:t>
            </a:r>
          </a:p>
          <a:p>
            <a:pPr lvl="1">
              <a:spcBef>
                <a:spcPts val="600"/>
              </a:spcBef>
              <a:buFont typeface="Wingdings" panose="05000000000000000000" pitchFamily="2" charset="2"/>
              <a:buChar char="ü"/>
            </a:pPr>
            <a:r>
              <a:rPr lang="en-US" altLang="en-US" sz="1800" b="1">
                <a:solidFill>
                  <a:srgbClr val="0070C0"/>
                </a:solidFill>
              </a:rPr>
              <a:t> COAA, others</a:t>
            </a:r>
            <a:endParaRPr lang="en-US" altLang="en-US" sz="1800" b="1" dirty="0">
              <a:solidFill>
                <a:srgbClr val="0070C0"/>
              </a:solidFill>
            </a:endParaRPr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9052B2E5-531A-4714-A6B4-939D05D2F2A0}"/>
              </a:ext>
            </a:extLst>
          </p:cNvPr>
          <p:cNvCxnSpPr>
            <a:cxnSpLocks/>
          </p:cNvCxnSpPr>
          <p:nvPr/>
        </p:nvCxnSpPr>
        <p:spPr>
          <a:xfrm flipH="1" flipV="1">
            <a:off x="2273300" y="5265780"/>
            <a:ext cx="3017969" cy="787402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2B95ECBF-570D-43E0-9AA4-8AB05706AEF9}"/>
              </a:ext>
            </a:extLst>
          </p:cNvPr>
          <p:cNvSpPr txBox="1"/>
          <p:nvPr/>
        </p:nvSpPr>
        <p:spPr>
          <a:xfrm>
            <a:off x="5291269" y="5453018"/>
            <a:ext cx="3952788" cy="1200329"/>
          </a:xfrm>
          <a:prstGeom prst="rect">
            <a:avLst/>
          </a:prstGeom>
          <a:solidFill>
            <a:srgbClr val="F3CA78"/>
          </a:solidFill>
          <a:ln w="19050">
            <a:noFill/>
          </a:ln>
        </p:spPr>
        <p:txBody>
          <a:bodyPr wrap="square" rtlCol="0">
            <a:spAutoFit/>
          </a:bodyPr>
          <a:lstStyle/>
          <a:p>
            <a:r>
              <a:rPr lang="en-US" b="1" i="1"/>
              <a:t>** prime opportunity for "face time":</a:t>
            </a:r>
          </a:p>
          <a:p>
            <a:pPr marL="742950" lvl="1" indent="-285750">
              <a:buFont typeface="Wingdings" panose="05000000000000000000" pitchFamily="2" charset="2"/>
              <a:buChar char="ü"/>
            </a:pPr>
            <a:r>
              <a:rPr lang="en-US" b="1" i="1"/>
              <a:t>technical presentation</a:t>
            </a:r>
          </a:p>
          <a:p>
            <a:pPr marL="742950" lvl="1" indent="-285750">
              <a:buFont typeface="Wingdings" panose="05000000000000000000" pitchFamily="2" charset="2"/>
              <a:buChar char="ü"/>
            </a:pPr>
            <a:r>
              <a:rPr lang="en-US" b="1" i="1"/>
              <a:t>booth</a:t>
            </a:r>
          </a:p>
          <a:p>
            <a:pPr marL="742950" lvl="1" indent="-285750">
              <a:buFont typeface="Wingdings" panose="05000000000000000000" pitchFamily="2" charset="2"/>
              <a:buChar char="ü"/>
            </a:pPr>
            <a:r>
              <a:rPr lang="en-US" b="1" i="1"/>
              <a:t>simple attendance</a:t>
            </a:r>
          </a:p>
        </p:txBody>
      </p:sp>
    </p:spTree>
    <p:extLst>
      <p:ext uri="{BB962C8B-B14F-4D97-AF65-F5344CB8AC3E}">
        <p14:creationId xmlns:p14="http://schemas.microsoft.com/office/powerpoint/2010/main" val="3644594367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/>
              <a:t>Web Sites</a:t>
            </a:r>
            <a:br>
              <a:rPr lang="en-US"/>
            </a:br>
            <a:br>
              <a:rPr lang="en-US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0252" y="2371684"/>
            <a:ext cx="10795527" cy="3940138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  <a:buNone/>
            </a:pPr>
            <a:r>
              <a:rPr lang="en-US" altLang="en-US" sz="2000" b="1">
                <a:solidFill>
                  <a:srgbClr val="002060"/>
                </a:solidFill>
              </a:rPr>
              <a:t>CSO Web Site:</a:t>
            </a:r>
          </a:p>
          <a:p>
            <a:pPr lvl="1">
              <a:spcBef>
                <a:spcPts val="0"/>
              </a:spcBef>
              <a:buFont typeface="Symbol" panose="05050102010706020507" pitchFamily="18" charset="2"/>
              <a:buChar char="®"/>
            </a:pPr>
            <a:r>
              <a:rPr lang="en-US" altLang="en-US" sz="1800" b="1">
                <a:solidFill>
                  <a:srgbClr val="0070C0"/>
                </a:solidFill>
              </a:rPr>
              <a:t>info on projects and contracts, and links to organizational info</a:t>
            </a:r>
          </a:p>
          <a:p>
            <a:pPr marL="746125" lvl="1" indent="-346075">
              <a:spcBef>
                <a:spcPts val="600"/>
              </a:spcBef>
            </a:pPr>
            <a:r>
              <a:rPr lang="en-US" altLang="en-US" sz="1800" b="1" i="1">
                <a:solidFill>
                  <a:srgbClr val="0070C0"/>
                </a:solidFill>
              </a:rPr>
              <a:t>	</a:t>
            </a:r>
            <a:r>
              <a:rPr lang="en-US" altLang="en-US" sz="1800" b="1" i="1"/>
              <a:t>http://www.passhe.edu/inside/anf/Fac/Procurement/Pages/default.aspx</a:t>
            </a:r>
          </a:p>
          <a:p>
            <a:pPr>
              <a:lnSpc>
                <a:spcPct val="100000"/>
              </a:lnSpc>
              <a:spcBef>
                <a:spcPts val="0"/>
              </a:spcBef>
              <a:buNone/>
            </a:pPr>
            <a:endParaRPr lang="en-US" altLang="en-US" sz="2000" b="1">
              <a:solidFill>
                <a:srgbClr val="002060"/>
              </a:solidFill>
            </a:endParaRPr>
          </a:p>
          <a:p>
            <a:pPr>
              <a:lnSpc>
                <a:spcPct val="100000"/>
              </a:lnSpc>
              <a:spcBef>
                <a:spcPts val="0"/>
              </a:spcBef>
              <a:buNone/>
            </a:pPr>
            <a:r>
              <a:rPr lang="en-US" altLang="en-US" sz="2000" b="1">
                <a:solidFill>
                  <a:srgbClr val="002060"/>
                </a:solidFill>
              </a:rPr>
              <a:t>eProcurement Exchange:</a:t>
            </a:r>
          </a:p>
          <a:p>
            <a:pPr lvl="1">
              <a:spcBef>
                <a:spcPts val="0"/>
              </a:spcBef>
              <a:buFont typeface="Symbol" panose="05050102010706020507" pitchFamily="18" charset="2"/>
              <a:buChar char="®"/>
            </a:pPr>
            <a:r>
              <a:rPr lang="en-US" altLang="en-US" sz="1800" b="1">
                <a:solidFill>
                  <a:srgbClr val="0070C0"/>
                </a:solidFill>
              </a:rPr>
              <a:t>all universities and Office of the Chancellor use for advertisement of projects/contracts</a:t>
            </a:r>
          </a:p>
          <a:p>
            <a:pPr lvl="1">
              <a:spcBef>
                <a:spcPts val="0"/>
              </a:spcBef>
              <a:buFont typeface="Symbol" panose="05050102010706020507" pitchFamily="18" charset="2"/>
              <a:buChar char="®"/>
            </a:pPr>
            <a:r>
              <a:rPr lang="en-US" altLang="en-US" sz="1800" b="1">
                <a:solidFill>
                  <a:srgbClr val="0070C0"/>
                </a:solidFill>
              </a:rPr>
              <a:t>on-line upload of bids/proposals</a:t>
            </a:r>
          </a:p>
          <a:p>
            <a:pPr marL="746125" lvl="1" indent="-346075">
              <a:spcBef>
                <a:spcPts val="600"/>
              </a:spcBef>
            </a:pPr>
            <a:r>
              <a:rPr lang="en-US" altLang="en-US" sz="1800" b="1" i="1">
                <a:solidFill>
                  <a:srgbClr val="0070C0"/>
                </a:solidFill>
              </a:rPr>
              <a:t>	</a:t>
            </a:r>
            <a:r>
              <a:rPr lang="en-US" sz="1800" b="1" i="1"/>
              <a:t>https://passhe.procureware.com/home</a:t>
            </a:r>
          </a:p>
          <a:p>
            <a:pPr marL="746125" lvl="1" indent="-346075">
              <a:spcBef>
                <a:spcPts val="0"/>
              </a:spcBef>
            </a:pPr>
            <a:r>
              <a:rPr lang="en-US" altLang="en-US" sz="1800" b="1" i="1">
                <a:solidFill>
                  <a:srgbClr val="0070C0"/>
                </a:solidFill>
              </a:rPr>
              <a:t>	...or link from CSO web site</a:t>
            </a:r>
          </a:p>
          <a:p>
            <a:pPr>
              <a:lnSpc>
                <a:spcPct val="100000"/>
              </a:lnSpc>
              <a:spcBef>
                <a:spcPts val="0"/>
              </a:spcBef>
              <a:buNone/>
            </a:pPr>
            <a:endParaRPr lang="en-US" altLang="en-US" sz="2000" b="1">
              <a:solidFill>
                <a:srgbClr val="002060"/>
              </a:solidFill>
            </a:endParaRPr>
          </a:p>
          <a:p>
            <a:pPr>
              <a:lnSpc>
                <a:spcPct val="100000"/>
              </a:lnSpc>
              <a:spcBef>
                <a:spcPts val="0"/>
              </a:spcBef>
              <a:buNone/>
            </a:pPr>
            <a:r>
              <a:rPr lang="en-US" altLang="en-US" sz="2000" b="1">
                <a:solidFill>
                  <a:srgbClr val="002060"/>
                </a:solidFill>
              </a:rPr>
              <a:t>University Web Sites:</a:t>
            </a:r>
          </a:p>
          <a:p>
            <a:pPr marL="1100455" lvl="2" indent="-346075">
              <a:spcBef>
                <a:spcPts val="0"/>
              </a:spcBef>
            </a:pPr>
            <a:r>
              <a:rPr lang="en-US" altLang="en-US" sz="1800" b="1">
                <a:solidFill>
                  <a:srgbClr val="0070C0"/>
                </a:solidFill>
              </a:rPr>
              <a:t>are varied; may have worthwhile master plan, project, and/or contract info</a:t>
            </a:r>
          </a:p>
          <a:p>
            <a:pPr marL="1100455" lvl="2" indent="-346075">
              <a:spcBef>
                <a:spcPts val="0"/>
              </a:spcBef>
            </a:pPr>
            <a:r>
              <a:rPr lang="en-US" altLang="en-US" sz="1800" b="1" i="1">
                <a:solidFill>
                  <a:srgbClr val="0070C0"/>
                </a:solidFill>
              </a:rPr>
              <a:t>can link to them from CSO web site</a:t>
            </a:r>
            <a:endParaRPr lang="en-US" altLang="en-US" sz="18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1087546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/>
              <a:t>Web Sites</a:t>
            </a:r>
            <a:br>
              <a:rPr lang="en-US"/>
            </a:br>
            <a:br>
              <a:rPr lang="en-US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0252" y="2371684"/>
            <a:ext cx="10795527" cy="3940138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  <a:buNone/>
            </a:pPr>
            <a:r>
              <a:rPr lang="en-US" altLang="en-US" sz="2000" b="1">
                <a:solidFill>
                  <a:srgbClr val="002060"/>
                </a:solidFill>
              </a:rPr>
              <a:t>CSO Web Site:</a:t>
            </a:r>
          </a:p>
          <a:p>
            <a:pPr lvl="1">
              <a:spcBef>
                <a:spcPts val="0"/>
              </a:spcBef>
              <a:buFont typeface="Symbol" panose="05050102010706020507" pitchFamily="18" charset="2"/>
              <a:buChar char="®"/>
            </a:pPr>
            <a:r>
              <a:rPr lang="en-US" altLang="en-US" sz="1800" b="1">
                <a:solidFill>
                  <a:srgbClr val="0070C0"/>
                </a:solidFill>
              </a:rPr>
              <a:t>info on projects and contracts, and links to organizational info</a:t>
            </a:r>
          </a:p>
          <a:p>
            <a:pPr marL="746125" lvl="1" indent="-346075">
              <a:spcBef>
                <a:spcPts val="600"/>
              </a:spcBef>
            </a:pPr>
            <a:r>
              <a:rPr lang="en-US" altLang="en-US" sz="1800" b="1" i="1">
                <a:solidFill>
                  <a:srgbClr val="0070C0"/>
                </a:solidFill>
              </a:rPr>
              <a:t>	</a:t>
            </a:r>
            <a:r>
              <a:rPr lang="en-US" altLang="en-US" sz="1800" b="1" i="1"/>
              <a:t>http://www.passhe.edu/inside/anf/Fac/Procurement/Pages/default.aspx</a:t>
            </a:r>
          </a:p>
          <a:p>
            <a:pPr>
              <a:lnSpc>
                <a:spcPct val="100000"/>
              </a:lnSpc>
              <a:spcBef>
                <a:spcPts val="0"/>
              </a:spcBef>
              <a:buNone/>
            </a:pPr>
            <a:endParaRPr lang="en-US" altLang="en-US" sz="2000" b="1">
              <a:solidFill>
                <a:srgbClr val="002060"/>
              </a:solidFill>
            </a:endParaRPr>
          </a:p>
          <a:p>
            <a:pPr>
              <a:lnSpc>
                <a:spcPct val="100000"/>
              </a:lnSpc>
              <a:spcBef>
                <a:spcPts val="0"/>
              </a:spcBef>
              <a:buNone/>
            </a:pPr>
            <a:r>
              <a:rPr lang="en-US" altLang="en-US" sz="2000" b="1">
                <a:solidFill>
                  <a:srgbClr val="002060"/>
                </a:solidFill>
              </a:rPr>
              <a:t>eProcurement Exchange:</a:t>
            </a:r>
          </a:p>
          <a:p>
            <a:pPr lvl="1">
              <a:spcBef>
                <a:spcPts val="0"/>
              </a:spcBef>
              <a:buFont typeface="Symbol" panose="05050102010706020507" pitchFamily="18" charset="2"/>
              <a:buChar char="®"/>
            </a:pPr>
            <a:r>
              <a:rPr lang="en-US" altLang="en-US" sz="1800" b="1">
                <a:solidFill>
                  <a:srgbClr val="0070C0"/>
                </a:solidFill>
              </a:rPr>
              <a:t>all universities and Office of the Chancellor use for advertisement of projects/contracts</a:t>
            </a:r>
          </a:p>
          <a:p>
            <a:pPr lvl="1">
              <a:spcBef>
                <a:spcPts val="0"/>
              </a:spcBef>
              <a:buFont typeface="Symbol" panose="05050102010706020507" pitchFamily="18" charset="2"/>
              <a:buChar char="®"/>
            </a:pPr>
            <a:r>
              <a:rPr lang="en-US" altLang="en-US" sz="1800" b="1">
                <a:solidFill>
                  <a:srgbClr val="0070C0"/>
                </a:solidFill>
              </a:rPr>
              <a:t>on-line upload of bids/proposals</a:t>
            </a:r>
          </a:p>
          <a:p>
            <a:pPr marL="746125" lvl="1" indent="-346075">
              <a:spcBef>
                <a:spcPts val="600"/>
              </a:spcBef>
            </a:pPr>
            <a:r>
              <a:rPr lang="en-US" altLang="en-US" sz="1800" b="1" i="1">
                <a:solidFill>
                  <a:srgbClr val="0070C0"/>
                </a:solidFill>
              </a:rPr>
              <a:t>	</a:t>
            </a:r>
            <a:r>
              <a:rPr lang="en-US" sz="1800" b="1" i="1"/>
              <a:t>https://passhe.procureware.com/home</a:t>
            </a:r>
          </a:p>
          <a:p>
            <a:pPr marL="746125" lvl="1" indent="-346075">
              <a:spcBef>
                <a:spcPts val="0"/>
              </a:spcBef>
            </a:pPr>
            <a:r>
              <a:rPr lang="en-US" altLang="en-US" sz="1800" b="1" i="1">
                <a:solidFill>
                  <a:srgbClr val="0070C0"/>
                </a:solidFill>
              </a:rPr>
              <a:t>	...or link from CSO web site</a:t>
            </a:r>
          </a:p>
          <a:p>
            <a:pPr>
              <a:lnSpc>
                <a:spcPct val="100000"/>
              </a:lnSpc>
              <a:spcBef>
                <a:spcPts val="0"/>
              </a:spcBef>
              <a:buNone/>
            </a:pPr>
            <a:endParaRPr lang="en-US" altLang="en-US" sz="2000" b="1">
              <a:solidFill>
                <a:srgbClr val="002060"/>
              </a:solidFill>
            </a:endParaRPr>
          </a:p>
          <a:p>
            <a:pPr>
              <a:lnSpc>
                <a:spcPct val="100000"/>
              </a:lnSpc>
              <a:spcBef>
                <a:spcPts val="0"/>
              </a:spcBef>
              <a:buNone/>
            </a:pPr>
            <a:r>
              <a:rPr lang="en-US" altLang="en-US" sz="2000" b="1">
                <a:solidFill>
                  <a:srgbClr val="002060"/>
                </a:solidFill>
              </a:rPr>
              <a:t>University Web Sites:</a:t>
            </a:r>
          </a:p>
          <a:p>
            <a:pPr marL="1100455" lvl="2" indent="-346075">
              <a:spcBef>
                <a:spcPts val="0"/>
              </a:spcBef>
            </a:pPr>
            <a:r>
              <a:rPr lang="en-US" altLang="en-US" sz="1800" b="1">
                <a:solidFill>
                  <a:srgbClr val="0070C0"/>
                </a:solidFill>
              </a:rPr>
              <a:t>are varied; may have worthwhile master plan, project, and/or contract info</a:t>
            </a:r>
          </a:p>
          <a:p>
            <a:pPr marL="1100455" lvl="2" indent="-346075">
              <a:spcBef>
                <a:spcPts val="0"/>
              </a:spcBef>
            </a:pPr>
            <a:r>
              <a:rPr lang="en-US" altLang="en-US" sz="1800" b="1" i="1">
                <a:solidFill>
                  <a:srgbClr val="0070C0"/>
                </a:solidFill>
              </a:rPr>
              <a:t>can link to them from CSO web site</a:t>
            </a:r>
            <a:endParaRPr lang="en-US" altLang="en-US" sz="1800" b="1" dirty="0">
              <a:solidFill>
                <a:srgbClr val="0070C0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55F396C-3A20-48DD-86E2-0F8D4DA3CA68}"/>
              </a:ext>
            </a:extLst>
          </p:cNvPr>
          <p:cNvSpPr txBox="1"/>
          <p:nvPr/>
        </p:nvSpPr>
        <p:spPr>
          <a:xfrm>
            <a:off x="7861300" y="1725353"/>
            <a:ext cx="3484479" cy="646331"/>
          </a:xfrm>
          <a:prstGeom prst="rect">
            <a:avLst/>
          </a:prstGeom>
          <a:solidFill>
            <a:srgbClr val="F3CA78"/>
          </a:solidFill>
          <a:ln w="1905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i="1"/>
              <a:t>** best place to start</a:t>
            </a:r>
          </a:p>
          <a:p>
            <a:pPr algn="ctr"/>
            <a:r>
              <a:rPr lang="en-US" b="1" i="1"/>
              <a:t>** includes links to other sites</a:t>
            </a:r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280C5210-3B4C-436D-AE21-D7F504131C0B}"/>
              </a:ext>
            </a:extLst>
          </p:cNvPr>
          <p:cNvCxnSpPr>
            <a:cxnSpLocks/>
            <a:stCxn id="4" idx="1"/>
          </p:cNvCxnSpPr>
          <p:nvPr/>
        </p:nvCxnSpPr>
        <p:spPr>
          <a:xfrm flipH="1">
            <a:off x="2590800" y="2048519"/>
            <a:ext cx="5270500" cy="516881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833686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/>
              <a:t>Act 188 of 1982, as amended</a:t>
            </a:r>
            <a:br>
              <a:rPr lang="en-US"/>
            </a:br>
            <a:br>
              <a:rPr lang="en-US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0252" y="2359652"/>
            <a:ext cx="10686019" cy="3940138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  <a:buNone/>
            </a:pPr>
            <a:r>
              <a:rPr lang="en-US" altLang="en-US" sz="2000" b="1">
                <a:solidFill>
                  <a:srgbClr val="002060"/>
                </a:solidFill>
              </a:rPr>
              <a:t>Part of the Consolidated Education Code (24 P.S.)</a:t>
            </a:r>
          </a:p>
          <a:p>
            <a:pPr>
              <a:lnSpc>
                <a:spcPct val="100000"/>
              </a:lnSpc>
              <a:spcBef>
                <a:spcPts val="1200"/>
              </a:spcBef>
              <a:buNone/>
            </a:pPr>
            <a:r>
              <a:rPr lang="en-US" altLang="en-US" sz="2000" b="1">
                <a:solidFill>
                  <a:srgbClr val="002060"/>
                </a:solidFill>
              </a:rPr>
              <a:t>Formation of the State System of Higher Education, with its 14 universities</a:t>
            </a:r>
          </a:p>
          <a:p>
            <a:pPr>
              <a:lnSpc>
                <a:spcPct val="100000"/>
              </a:lnSpc>
              <a:spcBef>
                <a:spcPts val="0"/>
              </a:spcBef>
              <a:buNone/>
            </a:pPr>
            <a:r>
              <a:rPr lang="en-US" altLang="en-US" sz="2000" b="1" i="1">
                <a:solidFill>
                  <a:srgbClr val="0070C0"/>
                </a:solidFill>
              </a:rPr>
              <a:t> </a:t>
            </a:r>
          </a:p>
          <a:p>
            <a:pPr>
              <a:lnSpc>
                <a:spcPct val="100000"/>
              </a:lnSpc>
              <a:spcBef>
                <a:spcPts val="0"/>
              </a:spcBef>
              <a:buNone/>
            </a:pPr>
            <a:r>
              <a:rPr lang="en-US" altLang="en-US" sz="2000" b="1">
                <a:solidFill>
                  <a:srgbClr val="002060"/>
                </a:solidFill>
              </a:rPr>
              <a:t>Authorizes the System to:</a:t>
            </a:r>
          </a:p>
          <a:p>
            <a:pPr marL="457200">
              <a:lnSpc>
                <a:spcPct val="100000"/>
              </a:lnSpc>
              <a:spcBef>
                <a:spcPts val="600"/>
              </a:spcBef>
              <a:buSzPct val="82000"/>
              <a:buFont typeface="Wingdings" panose="05000000000000000000" pitchFamily="2" charset="2"/>
              <a:buChar char="Ø"/>
            </a:pPr>
            <a:r>
              <a:rPr lang="en-US" altLang="en-US" sz="2000" b="1" i="1">
                <a:solidFill>
                  <a:srgbClr val="0070C0"/>
                </a:solidFill>
              </a:rPr>
              <a:t>execute facilities projects</a:t>
            </a:r>
          </a:p>
          <a:p>
            <a:pPr marL="457200">
              <a:lnSpc>
                <a:spcPct val="100000"/>
              </a:lnSpc>
              <a:spcBef>
                <a:spcPts val="600"/>
              </a:spcBef>
              <a:buSzPct val="82000"/>
              <a:buFont typeface="Wingdings" panose="05000000000000000000" pitchFamily="2" charset="2"/>
              <a:buChar char="Ø"/>
            </a:pPr>
            <a:r>
              <a:rPr lang="en-US" altLang="en-US" sz="2000" b="1" i="1">
                <a:solidFill>
                  <a:srgbClr val="0070C0"/>
                </a:solidFill>
              </a:rPr>
              <a:t>enter into contracts</a:t>
            </a:r>
          </a:p>
          <a:p>
            <a:pPr marL="457200">
              <a:lnSpc>
                <a:spcPct val="100000"/>
              </a:lnSpc>
              <a:spcBef>
                <a:spcPts val="600"/>
              </a:spcBef>
              <a:buSzPct val="82000"/>
              <a:buFont typeface="Wingdings" panose="05000000000000000000" pitchFamily="2" charset="2"/>
              <a:buChar char="Ø"/>
            </a:pPr>
            <a:r>
              <a:rPr lang="en-US" altLang="en-US" sz="2000" b="1" i="1">
                <a:solidFill>
                  <a:srgbClr val="0070C0"/>
                </a:solidFill>
              </a:rPr>
              <a:t>but, not exempt from complying with Commonwealth statutes</a:t>
            </a:r>
          </a:p>
          <a:p>
            <a:pPr>
              <a:lnSpc>
                <a:spcPct val="100000"/>
              </a:lnSpc>
              <a:spcBef>
                <a:spcPts val="0"/>
              </a:spcBef>
              <a:buNone/>
            </a:pPr>
            <a:r>
              <a:rPr lang="en-US" altLang="en-US" sz="2000" b="1" i="1">
                <a:solidFill>
                  <a:srgbClr val="0070C0"/>
                </a:solidFill>
              </a:rPr>
              <a:t> </a:t>
            </a:r>
          </a:p>
          <a:p>
            <a:pPr>
              <a:lnSpc>
                <a:spcPct val="100000"/>
              </a:lnSpc>
              <a:spcBef>
                <a:spcPts val="0"/>
              </a:spcBef>
              <a:buNone/>
            </a:pPr>
            <a:r>
              <a:rPr lang="en-US" altLang="en-US" sz="2000" b="1">
                <a:solidFill>
                  <a:srgbClr val="002060"/>
                </a:solidFill>
              </a:rPr>
              <a:t>Governance</a:t>
            </a:r>
          </a:p>
          <a:p>
            <a:pPr marL="457200">
              <a:lnSpc>
                <a:spcPct val="100000"/>
              </a:lnSpc>
              <a:spcBef>
                <a:spcPts val="600"/>
              </a:spcBef>
              <a:buSzPct val="82000"/>
              <a:buFont typeface="Wingdings" panose="05000000000000000000" pitchFamily="2" charset="2"/>
              <a:buChar char="Ø"/>
            </a:pPr>
            <a:r>
              <a:rPr lang="en-US" altLang="en-US" sz="2000" b="1" i="1">
                <a:solidFill>
                  <a:srgbClr val="0070C0"/>
                </a:solidFill>
              </a:rPr>
              <a:t>Chancellor, Board of Governors, University Presidents, and Councils of Trustees</a:t>
            </a:r>
          </a:p>
          <a:p>
            <a:pPr marL="457200">
              <a:lnSpc>
                <a:spcPct val="100000"/>
              </a:lnSpc>
              <a:spcBef>
                <a:spcPts val="600"/>
              </a:spcBef>
              <a:buSzPct val="82000"/>
              <a:buFont typeface="Wingdings" panose="05000000000000000000" pitchFamily="2" charset="2"/>
              <a:buChar char="Ø"/>
            </a:pPr>
            <a:r>
              <a:rPr lang="en-US" altLang="en-US" sz="2000" b="1" i="1">
                <a:solidFill>
                  <a:srgbClr val="0070C0"/>
                </a:solidFill>
              </a:rPr>
              <a:t>roles and responsibilities</a:t>
            </a:r>
          </a:p>
          <a:p>
            <a:pPr marL="0" indent="0">
              <a:buNone/>
            </a:pPr>
            <a:endParaRPr lang="en-US" dirty="0">
              <a:solidFill>
                <a:srgbClr val="16406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2225701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/>
              <a:t>Web Sites</a:t>
            </a:r>
            <a:br>
              <a:rPr lang="en-US"/>
            </a:br>
            <a:br>
              <a:rPr lang="en-US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0252" y="2371684"/>
            <a:ext cx="10795527" cy="3940138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  <a:buNone/>
            </a:pPr>
            <a:r>
              <a:rPr lang="en-US" altLang="en-US" sz="2000" b="1">
                <a:solidFill>
                  <a:srgbClr val="002060"/>
                </a:solidFill>
              </a:rPr>
              <a:t>CSO Web Site:</a:t>
            </a:r>
          </a:p>
          <a:p>
            <a:pPr lvl="1">
              <a:spcBef>
                <a:spcPts val="0"/>
              </a:spcBef>
              <a:buFont typeface="Symbol" panose="05050102010706020507" pitchFamily="18" charset="2"/>
              <a:buChar char="®"/>
            </a:pPr>
            <a:r>
              <a:rPr lang="en-US" altLang="en-US" sz="1800" b="1">
                <a:solidFill>
                  <a:srgbClr val="0070C0"/>
                </a:solidFill>
              </a:rPr>
              <a:t>info on projects and contracts, and links to organizational info</a:t>
            </a:r>
          </a:p>
          <a:p>
            <a:pPr marL="746125" lvl="1" indent="-346075">
              <a:spcBef>
                <a:spcPts val="600"/>
              </a:spcBef>
            </a:pPr>
            <a:r>
              <a:rPr lang="en-US" altLang="en-US" sz="1800" b="1" i="1">
                <a:solidFill>
                  <a:srgbClr val="0070C0"/>
                </a:solidFill>
              </a:rPr>
              <a:t>	</a:t>
            </a:r>
            <a:r>
              <a:rPr lang="en-US" altLang="en-US" sz="1800" b="1" i="1"/>
              <a:t>http://www.passhe.edu/inside/anf/Fac/Procurement/Pages/default.aspx</a:t>
            </a:r>
          </a:p>
          <a:p>
            <a:pPr>
              <a:lnSpc>
                <a:spcPct val="100000"/>
              </a:lnSpc>
              <a:spcBef>
                <a:spcPts val="0"/>
              </a:spcBef>
              <a:buNone/>
            </a:pPr>
            <a:endParaRPr lang="en-US" altLang="en-US" sz="2000" b="1">
              <a:solidFill>
                <a:srgbClr val="002060"/>
              </a:solidFill>
            </a:endParaRPr>
          </a:p>
          <a:p>
            <a:pPr>
              <a:lnSpc>
                <a:spcPct val="100000"/>
              </a:lnSpc>
              <a:spcBef>
                <a:spcPts val="0"/>
              </a:spcBef>
              <a:buNone/>
            </a:pPr>
            <a:r>
              <a:rPr lang="en-US" altLang="en-US" sz="2000" b="1">
                <a:solidFill>
                  <a:srgbClr val="002060"/>
                </a:solidFill>
              </a:rPr>
              <a:t>eProcurement Exchange:</a:t>
            </a:r>
          </a:p>
          <a:p>
            <a:pPr lvl="1">
              <a:spcBef>
                <a:spcPts val="0"/>
              </a:spcBef>
              <a:buFont typeface="Symbol" panose="05050102010706020507" pitchFamily="18" charset="2"/>
              <a:buChar char="®"/>
            </a:pPr>
            <a:r>
              <a:rPr lang="en-US" altLang="en-US" sz="1800" b="1">
                <a:solidFill>
                  <a:srgbClr val="0070C0"/>
                </a:solidFill>
              </a:rPr>
              <a:t>all universities and Office of the Chancellor use for advertisement of projects/contracts</a:t>
            </a:r>
          </a:p>
          <a:p>
            <a:pPr lvl="1">
              <a:spcBef>
                <a:spcPts val="0"/>
              </a:spcBef>
              <a:buFont typeface="Symbol" panose="05050102010706020507" pitchFamily="18" charset="2"/>
              <a:buChar char="®"/>
            </a:pPr>
            <a:r>
              <a:rPr lang="en-US" altLang="en-US" sz="1800" b="1">
                <a:solidFill>
                  <a:srgbClr val="0070C0"/>
                </a:solidFill>
              </a:rPr>
              <a:t>on-line upload of bids/proposals</a:t>
            </a:r>
          </a:p>
          <a:p>
            <a:pPr marL="746125" lvl="1" indent="-346075">
              <a:spcBef>
                <a:spcPts val="600"/>
              </a:spcBef>
            </a:pPr>
            <a:r>
              <a:rPr lang="en-US" altLang="en-US" sz="1800" b="1" i="1">
                <a:solidFill>
                  <a:srgbClr val="0070C0"/>
                </a:solidFill>
              </a:rPr>
              <a:t>	</a:t>
            </a:r>
            <a:r>
              <a:rPr lang="en-US" sz="1800" b="1" i="1"/>
              <a:t>https://passhe.procureware.com/home</a:t>
            </a:r>
          </a:p>
          <a:p>
            <a:pPr marL="746125" lvl="1" indent="-346075">
              <a:spcBef>
                <a:spcPts val="0"/>
              </a:spcBef>
            </a:pPr>
            <a:r>
              <a:rPr lang="en-US" altLang="en-US" sz="1800" b="1" i="1">
                <a:solidFill>
                  <a:srgbClr val="0070C0"/>
                </a:solidFill>
              </a:rPr>
              <a:t>	...or link from CSO web site</a:t>
            </a:r>
          </a:p>
          <a:p>
            <a:pPr>
              <a:lnSpc>
                <a:spcPct val="100000"/>
              </a:lnSpc>
              <a:spcBef>
                <a:spcPts val="0"/>
              </a:spcBef>
              <a:buNone/>
            </a:pPr>
            <a:endParaRPr lang="en-US" altLang="en-US" sz="2000" b="1">
              <a:solidFill>
                <a:srgbClr val="002060"/>
              </a:solidFill>
            </a:endParaRPr>
          </a:p>
          <a:p>
            <a:pPr>
              <a:lnSpc>
                <a:spcPct val="100000"/>
              </a:lnSpc>
              <a:spcBef>
                <a:spcPts val="0"/>
              </a:spcBef>
              <a:buNone/>
            </a:pPr>
            <a:r>
              <a:rPr lang="en-US" altLang="en-US" sz="2000" b="1">
                <a:solidFill>
                  <a:srgbClr val="002060"/>
                </a:solidFill>
              </a:rPr>
              <a:t>University Web Sites:</a:t>
            </a:r>
          </a:p>
          <a:p>
            <a:pPr marL="1100455" lvl="2" indent="-346075">
              <a:spcBef>
                <a:spcPts val="0"/>
              </a:spcBef>
            </a:pPr>
            <a:r>
              <a:rPr lang="en-US" altLang="en-US" sz="1800" b="1">
                <a:solidFill>
                  <a:srgbClr val="0070C0"/>
                </a:solidFill>
              </a:rPr>
              <a:t>are varied; may have worthwhile master plan, project, and/or contract info</a:t>
            </a:r>
          </a:p>
          <a:p>
            <a:pPr marL="1100455" lvl="2" indent="-346075">
              <a:spcBef>
                <a:spcPts val="0"/>
              </a:spcBef>
            </a:pPr>
            <a:r>
              <a:rPr lang="en-US" altLang="en-US" sz="1800" b="1" i="1">
                <a:solidFill>
                  <a:srgbClr val="0070C0"/>
                </a:solidFill>
              </a:rPr>
              <a:t>can link to them from CSO web site</a:t>
            </a:r>
            <a:endParaRPr lang="en-US" altLang="en-US" sz="1800" b="1" dirty="0">
              <a:solidFill>
                <a:srgbClr val="0070C0"/>
              </a:solidFill>
            </a:endParaRPr>
          </a:p>
        </p:txBody>
      </p: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F4AA8A7D-E681-4E1A-BB7D-50A1756D6A71}"/>
              </a:ext>
            </a:extLst>
          </p:cNvPr>
          <p:cNvCxnSpPr>
            <a:cxnSpLocks/>
            <a:stCxn id="7" idx="2"/>
          </p:cNvCxnSpPr>
          <p:nvPr/>
        </p:nvCxnSpPr>
        <p:spPr>
          <a:xfrm flipH="1">
            <a:off x="3822700" y="2305118"/>
            <a:ext cx="2921000" cy="1466782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4A4DA211-019C-4723-A054-E3FE26D5E554}"/>
              </a:ext>
            </a:extLst>
          </p:cNvPr>
          <p:cNvSpPr txBox="1"/>
          <p:nvPr/>
        </p:nvSpPr>
        <p:spPr>
          <a:xfrm>
            <a:off x="5001460" y="1658787"/>
            <a:ext cx="3484479" cy="646331"/>
          </a:xfrm>
          <a:prstGeom prst="rect">
            <a:avLst/>
          </a:prstGeom>
          <a:solidFill>
            <a:srgbClr val="F3CA78"/>
          </a:solidFill>
          <a:ln w="1905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i="1"/>
              <a:t>** opportunities for CM IWOs will not be posted here</a:t>
            </a:r>
          </a:p>
        </p:txBody>
      </p:sp>
    </p:spTree>
    <p:extLst>
      <p:ext uri="{BB962C8B-B14F-4D97-AF65-F5344CB8AC3E}">
        <p14:creationId xmlns:p14="http://schemas.microsoft.com/office/powerpoint/2010/main" val="1833128394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/>
              <a:t>Marketing and Business Development</a:t>
            </a:r>
            <a:br>
              <a:rPr lang="en-US"/>
            </a:br>
            <a:br>
              <a:rPr lang="en-US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0252" y="2356225"/>
            <a:ext cx="10247423" cy="3940138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  <a:buSzPct val="115000"/>
              <a:buFont typeface="Symbol" panose="05050102010706020507" pitchFamily="18" charset="2"/>
              <a:buChar char="¨"/>
            </a:pPr>
            <a:r>
              <a:rPr lang="en-US" altLang="en-US" sz="2000" b="1">
                <a:solidFill>
                  <a:srgbClr val="002060"/>
                </a:solidFill>
              </a:rPr>
              <a:t>No organized “networking” event as part of this Kick-Off Conference</a:t>
            </a:r>
          </a:p>
          <a:p>
            <a:pPr>
              <a:lnSpc>
                <a:spcPct val="100000"/>
              </a:lnSpc>
              <a:spcBef>
                <a:spcPts val="0"/>
              </a:spcBef>
              <a:buSzPct val="115000"/>
              <a:buFont typeface="Symbol" panose="05050102010706020507" pitchFamily="18" charset="2"/>
              <a:buChar char="¨"/>
            </a:pPr>
            <a:endParaRPr lang="en-US" altLang="en-US" sz="1200" b="1">
              <a:solidFill>
                <a:srgbClr val="002060"/>
              </a:solidFill>
            </a:endParaRPr>
          </a:p>
          <a:p>
            <a:pPr>
              <a:lnSpc>
                <a:spcPct val="100000"/>
              </a:lnSpc>
              <a:spcBef>
                <a:spcPts val="0"/>
              </a:spcBef>
              <a:buSzPct val="115000"/>
              <a:buFont typeface="Symbol" panose="05050102010706020507" pitchFamily="18" charset="2"/>
              <a:buChar char="¨"/>
            </a:pPr>
            <a:r>
              <a:rPr lang="en-US" altLang="en-US" sz="2000" b="1">
                <a:solidFill>
                  <a:srgbClr val="002060"/>
                </a:solidFill>
              </a:rPr>
              <a:t>Compilation of marketing information (A3s)</a:t>
            </a:r>
          </a:p>
          <a:p>
            <a:pPr>
              <a:lnSpc>
                <a:spcPct val="100000"/>
              </a:lnSpc>
              <a:spcBef>
                <a:spcPts val="0"/>
              </a:spcBef>
              <a:buNone/>
            </a:pPr>
            <a:endParaRPr lang="en-US" altLang="en-US" sz="1600" b="1">
              <a:solidFill>
                <a:srgbClr val="002060"/>
              </a:solidFill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altLang="en-US" sz="2000" b="1">
                <a:solidFill>
                  <a:srgbClr val="002060"/>
                </a:solidFill>
              </a:rPr>
              <a:t>     Possible Actions for Firms:</a:t>
            </a:r>
            <a:endParaRPr lang="en-US" altLang="en-US" sz="1800" b="1">
              <a:solidFill>
                <a:srgbClr val="0070C0"/>
              </a:solidFill>
            </a:endParaRPr>
          </a:p>
          <a:p>
            <a:pPr lvl="1">
              <a:spcBef>
                <a:spcPts val="300"/>
              </a:spcBef>
              <a:buSzPct val="75000"/>
              <a:buFont typeface="Wingdings" panose="05000000000000000000" pitchFamily="2" charset="2"/>
              <a:buChar char="à"/>
            </a:pPr>
            <a:r>
              <a:rPr lang="en-US" altLang="en-US" sz="1800" b="1">
                <a:solidFill>
                  <a:srgbClr val="0070C0"/>
                </a:solidFill>
              </a:rPr>
              <a:t> </a:t>
            </a:r>
            <a:r>
              <a:rPr lang="en-US" altLang="en-US" sz="1800" b="1" i="1">
                <a:solidFill>
                  <a:srgbClr val="0070C0"/>
                </a:solidFill>
              </a:rPr>
              <a:t>Have some patience</a:t>
            </a:r>
          </a:p>
          <a:p>
            <a:pPr lvl="1">
              <a:spcBef>
                <a:spcPts val="0"/>
              </a:spcBef>
              <a:buSzPct val="75000"/>
              <a:buFont typeface="Wingdings" panose="05000000000000000000" pitchFamily="2" charset="2"/>
              <a:buChar char="à"/>
            </a:pPr>
            <a:r>
              <a:rPr lang="en-US" altLang="en-US" sz="1800" b="1" i="1">
                <a:solidFill>
                  <a:srgbClr val="0070C0"/>
                </a:solidFill>
              </a:rPr>
              <a:t> Identify targets of opportunity (projects and/or universities)</a:t>
            </a:r>
          </a:p>
          <a:p>
            <a:pPr lvl="1">
              <a:spcBef>
                <a:spcPts val="0"/>
              </a:spcBef>
              <a:buSzPct val="75000"/>
              <a:buFont typeface="Wingdings" panose="05000000000000000000" pitchFamily="2" charset="2"/>
              <a:buChar char="à"/>
            </a:pPr>
            <a:r>
              <a:rPr lang="en-US" altLang="en-US" sz="1800" b="1" i="1">
                <a:solidFill>
                  <a:srgbClr val="0070C0"/>
                </a:solidFill>
              </a:rPr>
              <a:t> Reach out</a:t>
            </a:r>
          </a:p>
          <a:p>
            <a:pPr lvl="1">
              <a:spcBef>
                <a:spcPts val="1200"/>
              </a:spcBef>
              <a:buSzPct val="132000"/>
              <a:buFont typeface="Wingdings" panose="05000000000000000000" pitchFamily="2" charset="2"/>
              <a:buChar char=""/>
            </a:pPr>
            <a:r>
              <a:rPr lang="en-US" altLang="en-US" sz="1800" b="1" i="1">
                <a:solidFill>
                  <a:srgbClr val="0070C0"/>
                </a:solidFill>
              </a:rPr>
              <a:t>   Utilize indirect exposure</a:t>
            </a:r>
          </a:p>
          <a:p>
            <a:pPr marL="457200" lvl="1" indent="0">
              <a:spcBef>
                <a:spcPts val="0"/>
              </a:spcBef>
              <a:buSzPct val="132000"/>
            </a:pPr>
            <a:r>
              <a:rPr lang="en-US" altLang="en-US" sz="1800" b="1" i="1">
                <a:solidFill>
                  <a:srgbClr val="0070C0"/>
                </a:solidFill>
              </a:rPr>
              <a:t>		 </a:t>
            </a:r>
            <a:r>
              <a:rPr lang="en-US" altLang="en-US" sz="1600" b="1" i="1">
                <a:solidFill>
                  <a:srgbClr val="0070C0"/>
                </a:solidFill>
              </a:rPr>
              <a:t>(conferences; training)</a:t>
            </a:r>
          </a:p>
          <a:p>
            <a:pPr lvl="1">
              <a:spcBef>
                <a:spcPts val="0"/>
              </a:spcBef>
              <a:buSzPct val="132000"/>
              <a:buFont typeface="Wingdings" panose="05000000000000000000" pitchFamily="2" charset="2"/>
              <a:buChar char=""/>
            </a:pPr>
            <a:r>
              <a:rPr lang="en-US" altLang="en-US" sz="1800" b="1" i="1">
                <a:solidFill>
                  <a:srgbClr val="0070C0"/>
                </a:solidFill>
              </a:rPr>
              <a:t>   Highlight special or unique services and/or practices</a:t>
            </a:r>
          </a:p>
          <a:p>
            <a:pPr marL="811530" lvl="2" indent="0">
              <a:spcBef>
                <a:spcPts val="0"/>
              </a:spcBef>
              <a:buSzPct val="100000"/>
            </a:pPr>
            <a:r>
              <a:rPr lang="en-US" altLang="en-US" sz="1800" b="1" i="1">
                <a:solidFill>
                  <a:srgbClr val="0070C0"/>
                </a:solidFill>
              </a:rPr>
              <a:t>	              </a:t>
            </a:r>
            <a:r>
              <a:rPr lang="en-US" altLang="en-US" sz="1600" b="1" i="1">
                <a:solidFill>
                  <a:srgbClr val="0070C0"/>
                </a:solidFill>
              </a:rPr>
              <a:t>(scheduling; cost estimating; software/solutions; Lean practices; etc.)</a:t>
            </a:r>
          </a:p>
          <a:p>
            <a:pPr lvl="1">
              <a:spcBef>
                <a:spcPts val="600"/>
              </a:spcBef>
              <a:buSzPct val="75000"/>
              <a:buFont typeface="Wingdings" panose="05000000000000000000" pitchFamily="2" charset="2"/>
              <a:buChar char="à"/>
            </a:pPr>
            <a:r>
              <a:rPr lang="en-US" altLang="en-US" sz="1800" b="1" i="1">
                <a:solidFill>
                  <a:srgbClr val="0070C0"/>
                </a:solidFill>
              </a:rPr>
              <a:t> Re-reach out</a:t>
            </a:r>
          </a:p>
          <a:p>
            <a:pPr lvl="1">
              <a:spcBef>
                <a:spcPts val="0"/>
              </a:spcBef>
              <a:buSzPct val="75000"/>
              <a:buFont typeface="Wingdings" panose="05000000000000000000" pitchFamily="2" charset="2"/>
              <a:buChar char="à"/>
            </a:pPr>
            <a:r>
              <a:rPr lang="en-US" altLang="en-US" sz="1800" b="1" i="1">
                <a:solidFill>
                  <a:srgbClr val="0070C0"/>
                </a:solidFill>
              </a:rPr>
              <a:t> Have more patience</a:t>
            </a:r>
            <a:endParaRPr lang="en-US" altLang="en-US" sz="1800" b="1" i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7924127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/>
              <a:t>Upcoming Projects</a:t>
            </a:r>
            <a:br>
              <a:rPr lang="en-US"/>
            </a:br>
            <a:br>
              <a:rPr lang="en-US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0252" y="2275431"/>
            <a:ext cx="10247423" cy="3940138"/>
          </a:xfrm>
        </p:spPr>
        <p:txBody>
          <a:bodyPr>
            <a:normAutofit/>
          </a:bodyPr>
          <a:lstStyle/>
          <a:p>
            <a:pPr>
              <a:spcBef>
                <a:spcPts val="600"/>
              </a:spcBef>
              <a:buNone/>
            </a:pPr>
            <a:endParaRPr lang="en-US" altLang="en-US" sz="2000" b="1">
              <a:solidFill>
                <a:srgbClr val="002060"/>
              </a:solidFill>
            </a:endParaRPr>
          </a:p>
          <a:p>
            <a:pPr>
              <a:spcBef>
                <a:spcPts val="600"/>
              </a:spcBef>
              <a:buNone/>
            </a:pPr>
            <a:endParaRPr lang="en-US" altLang="en-US" sz="2000" b="1">
              <a:solidFill>
                <a:srgbClr val="002060"/>
              </a:solidFill>
            </a:endParaRPr>
          </a:p>
          <a:p>
            <a:pPr>
              <a:spcBef>
                <a:spcPts val="600"/>
              </a:spcBef>
              <a:buNone/>
            </a:pPr>
            <a:r>
              <a:rPr lang="en-US" altLang="en-US" sz="2000" b="1">
                <a:solidFill>
                  <a:srgbClr val="002060"/>
                </a:solidFill>
              </a:rPr>
              <a:t>					</a:t>
            </a:r>
            <a:r>
              <a:rPr lang="en-US" altLang="en-US" sz="2000" b="1" i="1">
                <a:solidFill>
                  <a:srgbClr val="002060"/>
                </a:solidFill>
              </a:rPr>
              <a:t>go to handouts</a:t>
            </a:r>
            <a:endParaRPr lang="en-US" altLang="en-US" sz="1800" b="1" i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6252448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1624"/>
          <a:stretch/>
        </p:blipFill>
        <p:spPr>
          <a:xfrm>
            <a:off x="0" y="1210962"/>
            <a:ext cx="12192000" cy="564703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4021" y="1921761"/>
            <a:ext cx="2663957" cy="30144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30080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/>
              <a:t>Act 188 of 1982, as amended</a:t>
            </a:r>
            <a:br>
              <a:rPr lang="en-US"/>
            </a:br>
            <a:br>
              <a:rPr lang="en-US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0252" y="2359652"/>
            <a:ext cx="10686019" cy="3940138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  <a:buNone/>
            </a:pPr>
            <a:r>
              <a:rPr lang="en-US" altLang="en-US" sz="2000" b="1">
                <a:solidFill>
                  <a:srgbClr val="002060"/>
                </a:solidFill>
              </a:rPr>
              <a:t>Part of the Consolidated Education Code (24 P.S.)</a:t>
            </a:r>
          </a:p>
          <a:p>
            <a:pPr>
              <a:lnSpc>
                <a:spcPct val="100000"/>
              </a:lnSpc>
              <a:spcBef>
                <a:spcPts val="1200"/>
              </a:spcBef>
              <a:buNone/>
            </a:pPr>
            <a:r>
              <a:rPr lang="en-US" altLang="en-US" sz="2000" b="1">
                <a:solidFill>
                  <a:srgbClr val="002060"/>
                </a:solidFill>
              </a:rPr>
              <a:t>Formation of the State System of Higher Education, with its 14 universities</a:t>
            </a:r>
          </a:p>
          <a:p>
            <a:pPr>
              <a:lnSpc>
                <a:spcPct val="100000"/>
              </a:lnSpc>
              <a:spcBef>
                <a:spcPts val="0"/>
              </a:spcBef>
              <a:buNone/>
            </a:pPr>
            <a:r>
              <a:rPr lang="en-US" altLang="en-US" sz="2000" b="1" i="1">
                <a:solidFill>
                  <a:srgbClr val="0070C0"/>
                </a:solidFill>
              </a:rPr>
              <a:t> </a:t>
            </a:r>
          </a:p>
          <a:p>
            <a:pPr>
              <a:lnSpc>
                <a:spcPct val="100000"/>
              </a:lnSpc>
              <a:spcBef>
                <a:spcPts val="0"/>
              </a:spcBef>
              <a:buNone/>
            </a:pPr>
            <a:r>
              <a:rPr lang="en-US" altLang="en-US" sz="2000" b="1">
                <a:solidFill>
                  <a:srgbClr val="002060"/>
                </a:solidFill>
              </a:rPr>
              <a:t>Authorizes the System to:</a:t>
            </a:r>
          </a:p>
          <a:p>
            <a:pPr marL="457200">
              <a:lnSpc>
                <a:spcPct val="100000"/>
              </a:lnSpc>
              <a:spcBef>
                <a:spcPts val="600"/>
              </a:spcBef>
              <a:buSzPct val="82000"/>
              <a:buFont typeface="Wingdings" panose="05000000000000000000" pitchFamily="2" charset="2"/>
              <a:buChar char="Ø"/>
            </a:pPr>
            <a:r>
              <a:rPr lang="en-US" altLang="en-US" sz="2000" b="1" i="1">
                <a:solidFill>
                  <a:srgbClr val="0070C0"/>
                </a:solidFill>
              </a:rPr>
              <a:t>execute facilities projects</a:t>
            </a:r>
          </a:p>
          <a:p>
            <a:pPr marL="457200">
              <a:lnSpc>
                <a:spcPct val="100000"/>
              </a:lnSpc>
              <a:spcBef>
                <a:spcPts val="600"/>
              </a:spcBef>
              <a:buSzPct val="82000"/>
              <a:buFont typeface="Wingdings" panose="05000000000000000000" pitchFamily="2" charset="2"/>
              <a:buChar char="Ø"/>
            </a:pPr>
            <a:r>
              <a:rPr lang="en-US" altLang="en-US" sz="2000" b="1" i="1">
                <a:solidFill>
                  <a:srgbClr val="0070C0"/>
                </a:solidFill>
              </a:rPr>
              <a:t>enter into contracts</a:t>
            </a:r>
          </a:p>
          <a:p>
            <a:pPr marL="457200">
              <a:lnSpc>
                <a:spcPct val="100000"/>
              </a:lnSpc>
              <a:spcBef>
                <a:spcPts val="600"/>
              </a:spcBef>
              <a:buSzPct val="82000"/>
              <a:buFont typeface="Wingdings" panose="05000000000000000000" pitchFamily="2" charset="2"/>
              <a:buChar char="Ø"/>
            </a:pPr>
            <a:r>
              <a:rPr lang="en-US" altLang="en-US" sz="2000" b="1" i="1">
                <a:solidFill>
                  <a:srgbClr val="0070C0"/>
                </a:solidFill>
              </a:rPr>
              <a:t>but, not exempt from complying with Commonwealth statutes</a:t>
            </a:r>
          </a:p>
          <a:p>
            <a:pPr>
              <a:lnSpc>
                <a:spcPct val="100000"/>
              </a:lnSpc>
              <a:spcBef>
                <a:spcPts val="0"/>
              </a:spcBef>
              <a:buNone/>
            </a:pPr>
            <a:r>
              <a:rPr lang="en-US" altLang="en-US" sz="2000" b="1" i="1">
                <a:solidFill>
                  <a:srgbClr val="0070C0"/>
                </a:solidFill>
              </a:rPr>
              <a:t> </a:t>
            </a:r>
          </a:p>
          <a:p>
            <a:pPr>
              <a:lnSpc>
                <a:spcPct val="100000"/>
              </a:lnSpc>
              <a:spcBef>
                <a:spcPts val="0"/>
              </a:spcBef>
              <a:buNone/>
            </a:pPr>
            <a:r>
              <a:rPr lang="en-US" altLang="en-US" sz="2000" b="1">
                <a:solidFill>
                  <a:srgbClr val="002060"/>
                </a:solidFill>
              </a:rPr>
              <a:t>Governance</a:t>
            </a:r>
          </a:p>
          <a:p>
            <a:pPr marL="457200">
              <a:lnSpc>
                <a:spcPct val="100000"/>
              </a:lnSpc>
              <a:spcBef>
                <a:spcPts val="600"/>
              </a:spcBef>
              <a:buSzPct val="82000"/>
              <a:buFont typeface="Wingdings" panose="05000000000000000000" pitchFamily="2" charset="2"/>
              <a:buChar char="Ø"/>
            </a:pPr>
            <a:r>
              <a:rPr lang="en-US" altLang="en-US" sz="2000" b="1" i="1">
                <a:solidFill>
                  <a:srgbClr val="0070C0"/>
                </a:solidFill>
              </a:rPr>
              <a:t>Chancellor, Board of Governors, University Presidents, and Councils of Trustees</a:t>
            </a:r>
          </a:p>
          <a:p>
            <a:pPr marL="457200">
              <a:lnSpc>
                <a:spcPct val="100000"/>
              </a:lnSpc>
              <a:spcBef>
                <a:spcPts val="600"/>
              </a:spcBef>
              <a:buSzPct val="82000"/>
              <a:buFont typeface="Wingdings" panose="05000000000000000000" pitchFamily="2" charset="2"/>
              <a:buChar char="Ø"/>
            </a:pPr>
            <a:r>
              <a:rPr lang="en-US" altLang="en-US" sz="2000" b="1" i="1">
                <a:solidFill>
                  <a:srgbClr val="0070C0"/>
                </a:solidFill>
              </a:rPr>
              <a:t>roles and responsibilities</a:t>
            </a:r>
          </a:p>
          <a:p>
            <a:pPr marL="0" indent="0">
              <a:buNone/>
            </a:pPr>
            <a:endParaRPr lang="en-US" dirty="0">
              <a:solidFill>
                <a:srgbClr val="16406D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2BF66DA-AF80-4DC2-BD08-C218C415D9C3}"/>
              </a:ext>
            </a:extLst>
          </p:cNvPr>
          <p:cNvSpPr txBox="1"/>
          <p:nvPr/>
        </p:nvSpPr>
        <p:spPr>
          <a:xfrm>
            <a:off x="8229600" y="3406391"/>
            <a:ext cx="3167149" cy="646331"/>
          </a:xfrm>
          <a:prstGeom prst="rect">
            <a:avLst/>
          </a:prstGeom>
          <a:solidFill>
            <a:srgbClr val="F3CA78"/>
          </a:solidFill>
          <a:ln w="1905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i="1"/>
              <a:t>** ...with the exception of those executed by DGS by law</a:t>
            </a:r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48D7AB95-164C-4419-8FAE-D82861A0A623}"/>
              </a:ext>
            </a:extLst>
          </p:cNvPr>
          <p:cNvCxnSpPr>
            <a:cxnSpLocks/>
            <a:stCxn id="4" idx="1"/>
          </p:cNvCxnSpPr>
          <p:nvPr/>
        </p:nvCxnSpPr>
        <p:spPr>
          <a:xfrm flipH="1">
            <a:off x="4371034" y="3729557"/>
            <a:ext cx="3858566" cy="299832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700623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/>
              <a:t>Key Commonwealth Statutes</a:t>
            </a:r>
            <a:br>
              <a:rPr lang="en-US"/>
            </a:br>
            <a:br>
              <a:rPr lang="en-US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0252" y="2359652"/>
            <a:ext cx="10247423" cy="3940138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  <a:buNone/>
            </a:pPr>
            <a:r>
              <a:rPr lang="en-US" altLang="en-US" sz="2000" b="1">
                <a:solidFill>
                  <a:srgbClr val="002060"/>
                </a:solidFill>
              </a:rPr>
              <a:t>Commonwealth Procurement Code (62 P.S.)</a:t>
            </a:r>
          </a:p>
          <a:p>
            <a:pPr marL="457200">
              <a:lnSpc>
                <a:spcPct val="100000"/>
              </a:lnSpc>
              <a:spcBef>
                <a:spcPts val="600"/>
              </a:spcBef>
              <a:buSzPct val="82000"/>
              <a:buFont typeface="Wingdings" panose="05000000000000000000" pitchFamily="2" charset="2"/>
              <a:buChar char="Ø"/>
            </a:pPr>
            <a:r>
              <a:rPr lang="en-US" altLang="en-US" sz="1800" b="1" i="1">
                <a:solidFill>
                  <a:srgbClr val="0070C0"/>
                </a:solidFill>
              </a:rPr>
              <a:t>Act 57, 1998; various amendments over the years</a:t>
            </a:r>
          </a:p>
          <a:p>
            <a:pPr marL="457200">
              <a:lnSpc>
                <a:spcPct val="100000"/>
              </a:lnSpc>
              <a:spcBef>
                <a:spcPts val="600"/>
              </a:spcBef>
              <a:buSzPct val="82000"/>
              <a:buFont typeface="Wingdings" panose="05000000000000000000" pitchFamily="2" charset="2"/>
              <a:buChar char="Ø"/>
            </a:pPr>
            <a:r>
              <a:rPr lang="en-US" altLang="en-US" sz="1800" b="1" i="1">
                <a:solidFill>
                  <a:srgbClr val="0070C0"/>
                </a:solidFill>
              </a:rPr>
              <a:t>not much detail in many sections; no implementing regulations</a:t>
            </a:r>
          </a:p>
          <a:p>
            <a:pPr marL="457200">
              <a:lnSpc>
                <a:spcPct val="100000"/>
              </a:lnSpc>
              <a:spcBef>
                <a:spcPts val="600"/>
              </a:spcBef>
              <a:buSzPct val="82000"/>
              <a:buFont typeface="Wingdings" panose="05000000000000000000" pitchFamily="2" charset="2"/>
              <a:buChar char="Ø"/>
            </a:pPr>
            <a:r>
              <a:rPr lang="en-US" altLang="en-US" sz="1800" b="1" i="1">
                <a:solidFill>
                  <a:srgbClr val="0070C0"/>
                </a:solidFill>
              </a:rPr>
              <a:t>requires public notice, low bid, etc.</a:t>
            </a:r>
          </a:p>
          <a:p>
            <a:pPr>
              <a:lnSpc>
                <a:spcPct val="100000"/>
              </a:lnSpc>
              <a:spcBef>
                <a:spcPts val="0"/>
              </a:spcBef>
              <a:buNone/>
            </a:pPr>
            <a:r>
              <a:rPr lang="en-US" altLang="en-US" sz="2000" b="1" i="1">
                <a:solidFill>
                  <a:srgbClr val="0070C0"/>
                </a:solidFill>
              </a:rPr>
              <a:t> </a:t>
            </a:r>
          </a:p>
          <a:p>
            <a:pPr>
              <a:lnSpc>
                <a:spcPct val="100000"/>
              </a:lnSpc>
              <a:spcBef>
                <a:spcPts val="0"/>
              </a:spcBef>
              <a:buNone/>
            </a:pPr>
            <a:r>
              <a:rPr lang="en-US" altLang="en-US" sz="2000" b="1">
                <a:solidFill>
                  <a:srgbClr val="002060"/>
                </a:solidFill>
              </a:rPr>
              <a:t>Separations Act (PL 155, 1913), as amended</a:t>
            </a:r>
          </a:p>
          <a:p>
            <a:pPr marL="457200">
              <a:lnSpc>
                <a:spcPct val="100000"/>
              </a:lnSpc>
              <a:spcBef>
                <a:spcPts val="600"/>
              </a:spcBef>
              <a:buSzPct val="82000"/>
              <a:buFont typeface="Wingdings" panose="05000000000000000000" pitchFamily="2" charset="2"/>
              <a:buChar char="Ø"/>
            </a:pPr>
            <a:r>
              <a:rPr lang="en-US" altLang="en-US" sz="1800" b="1" i="1">
                <a:solidFill>
                  <a:srgbClr val="0070C0"/>
                </a:solidFill>
              </a:rPr>
              <a:t>applicable for projects over $25,000</a:t>
            </a:r>
          </a:p>
          <a:p>
            <a:pPr marL="457200">
              <a:lnSpc>
                <a:spcPct val="100000"/>
              </a:lnSpc>
              <a:spcBef>
                <a:spcPts val="600"/>
              </a:spcBef>
              <a:buSzPct val="82000"/>
              <a:buFont typeface="Wingdings" panose="05000000000000000000" pitchFamily="2" charset="2"/>
              <a:buChar char="Ø"/>
            </a:pPr>
            <a:r>
              <a:rPr lang="en-US" altLang="en-US" sz="1800" b="1" i="1">
                <a:solidFill>
                  <a:srgbClr val="0070C0"/>
                </a:solidFill>
              </a:rPr>
              <a:t>must have separate contracts for heating, ventilating, plumbing, and electrical</a:t>
            </a:r>
          </a:p>
          <a:p>
            <a:pPr>
              <a:lnSpc>
                <a:spcPct val="100000"/>
              </a:lnSpc>
              <a:spcBef>
                <a:spcPts val="0"/>
              </a:spcBef>
              <a:buNone/>
            </a:pPr>
            <a:r>
              <a:rPr lang="en-US" altLang="en-US" sz="2000" b="1" i="1">
                <a:solidFill>
                  <a:srgbClr val="0070C0"/>
                </a:solidFill>
              </a:rPr>
              <a:t> </a:t>
            </a:r>
          </a:p>
          <a:p>
            <a:pPr>
              <a:lnSpc>
                <a:spcPct val="100000"/>
              </a:lnSpc>
              <a:spcBef>
                <a:spcPts val="0"/>
              </a:spcBef>
              <a:buNone/>
            </a:pPr>
            <a:r>
              <a:rPr lang="en-US" altLang="en-US" sz="2000" b="1">
                <a:solidFill>
                  <a:srgbClr val="002060"/>
                </a:solidFill>
              </a:rPr>
              <a:t>Prevailing Wage Act and PA E-Verify Act</a:t>
            </a:r>
          </a:p>
          <a:p>
            <a:pPr marL="457200">
              <a:lnSpc>
                <a:spcPct val="100000"/>
              </a:lnSpc>
              <a:spcBef>
                <a:spcPts val="600"/>
              </a:spcBef>
              <a:buSzPct val="82000"/>
              <a:buFont typeface="Wingdings" panose="05000000000000000000" pitchFamily="2" charset="2"/>
              <a:buChar char="Ø"/>
            </a:pPr>
            <a:r>
              <a:rPr lang="en-US" altLang="en-US" sz="1800" b="1" i="1">
                <a:solidFill>
                  <a:srgbClr val="0070C0"/>
                </a:solidFill>
              </a:rPr>
              <a:t>applicable for projects over $25,000 (estimated cost)</a:t>
            </a:r>
          </a:p>
          <a:p>
            <a:pPr marL="457200">
              <a:lnSpc>
                <a:spcPct val="100000"/>
              </a:lnSpc>
              <a:spcBef>
                <a:spcPts val="600"/>
              </a:spcBef>
              <a:buSzPct val="82000"/>
              <a:buFont typeface="Wingdings" panose="05000000000000000000" pitchFamily="2" charset="2"/>
              <a:buChar char="Ø"/>
            </a:pPr>
            <a:r>
              <a:rPr lang="en-US" altLang="en-US" sz="1800" b="1" i="1">
                <a:solidFill>
                  <a:srgbClr val="0070C0"/>
                </a:solidFill>
              </a:rPr>
              <a:t>"maintenance" excepted</a:t>
            </a:r>
          </a:p>
          <a:p>
            <a:pPr marL="0" indent="0">
              <a:buNone/>
            </a:pPr>
            <a:endParaRPr lang="en-US" dirty="0">
              <a:solidFill>
                <a:srgbClr val="16406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046528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/>
              <a:t>Key Commonwealth Statutes</a:t>
            </a:r>
            <a:br>
              <a:rPr lang="en-US"/>
            </a:br>
            <a:br>
              <a:rPr lang="en-US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0252" y="2359652"/>
            <a:ext cx="10247423" cy="3940138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  <a:buNone/>
            </a:pPr>
            <a:r>
              <a:rPr lang="en-US" altLang="en-US" sz="2000" b="1">
                <a:solidFill>
                  <a:srgbClr val="002060"/>
                </a:solidFill>
              </a:rPr>
              <a:t>Commonwealth Procurement Code (62 P.S.)</a:t>
            </a:r>
          </a:p>
          <a:p>
            <a:pPr marL="457200">
              <a:lnSpc>
                <a:spcPct val="100000"/>
              </a:lnSpc>
              <a:spcBef>
                <a:spcPts val="600"/>
              </a:spcBef>
              <a:buSzPct val="82000"/>
              <a:buFont typeface="Wingdings" panose="05000000000000000000" pitchFamily="2" charset="2"/>
              <a:buChar char="Ø"/>
            </a:pPr>
            <a:r>
              <a:rPr lang="en-US" altLang="en-US" sz="1800" b="1" i="1">
                <a:solidFill>
                  <a:srgbClr val="0070C0"/>
                </a:solidFill>
              </a:rPr>
              <a:t>Act 57, 1998; various amendments over the years</a:t>
            </a:r>
          </a:p>
          <a:p>
            <a:pPr marL="457200">
              <a:lnSpc>
                <a:spcPct val="100000"/>
              </a:lnSpc>
              <a:spcBef>
                <a:spcPts val="600"/>
              </a:spcBef>
              <a:buSzPct val="82000"/>
              <a:buFont typeface="Wingdings" panose="05000000000000000000" pitchFamily="2" charset="2"/>
              <a:buChar char="Ø"/>
            </a:pPr>
            <a:r>
              <a:rPr lang="en-US" altLang="en-US" sz="1800" b="1" i="1">
                <a:solidFill>
                  <a:srgbClr val="0070C0"/>
                </a:solidFill>
              </a:rPr>
              <a:t>not much detail in many sections; no implementing regulations</a:t>
            </a:r>
          </a:p>
          <a:p>
            <a:pPr marL="457200">
              <a:lnSpc>
                <a:spcPct val="100000"/>
              </a:lnSpc>
              <a:spcBef>
                <a:spcPts val="600"/>
              </a:spcBef>
              <a:buSzPct val="82000"/>
              <a:buFont typeface="Wingdings" panose="05000000000000000000" pitchFamily="2" charset="2"/>
              <a:buChar char="Ø"/>
            </a:pPr>
            <a:r>
              <a:rPr lang="en-US" altLang="en-US" sz="1800" b="1" i="1">
                <a:solidFill>
                  <a:srgbClr val="0070C0"/>
                </a:solidFill>
              </a:rPr>
              <a:t>requires public notice, low bid, etc.</a:t>
            </a:r>
          </a:p>
          <a:p>
            <a:pPr>
              <a:lnSpc>
                <a:spcPct val="100000"/>
              </a:lnSpc>
              <a:spcBef>
                <a:spcPts val="0"/>
              </a:spcBef>
              <a:buNone/>
            </a:pPr>
            <a:r>
              <a:rPr lang="en-US" altLang="en-US" sz="2000" b="1" i="1">
                <a:solidFill>
                  <a:srgbClr val="0070C0"/>
                </a:solidFill>
              </a:rPr>
              <a:t> </a:t>
            </a:r>
          </a:p>
          <a:p>
            <a:pPr>
              <a:lnSpc>
                <a:spcPct val="100000"/>
              </a:lnSpc>
              <a:spcBef>
                <a:spcPts val="0"/>
              </a:spcBef>
              <a:buNone/>
            </a:pPr>
            <a:r>
              <a:rPr lang="en-US" altLang="en-US" sz="2000" b="1">
                <a:solidFill>
                  <a:srgbClr val="002060"/>
                </a:solidFill>
              </a:rPr>
              <a:t>Separations Act (PL 155, 1913), as amended</a:t>
            </a:r>
          </a:p>
          <a:p>
            <a:pPr marL="457200">
              <a:lnSpc>
                <a:spcPct val="100000"/>
              </a:lnSpc>
              <a:spcBef>
                <a:spcPts val="600"/>
              </a:spcBef>
              <a:buSzPct val="82000"/>
              <a:buFont typeface="Wingdings" panose="05000000000000000000" pitchFamily="2" charset="2"/>
              <a:buChar char="Ø"/>
            </a:pPr>
            <a:r>
              <a:rPr lang="en-US" altLang="en-US" sz="1800" b="1" i="1">
                <a:solidFill>
                  <a:srgbClr val="0070C0"/>
                </a:solidFill>
              </a:rPr>
              <a:t>applicable for projects over $25,000</a:t>
            </a:r>
          </a:p>
          <a:p>
            <a:pPr marL="457200">
              <a:lnSpc>
                <a:spcPct val="100000"/>
              </a:lnSpc>
              <a:spcBef>
                <a:spcPts val="600"/>
              </a:spcBef>
              <a:buSzPct val="82000"/>
              <a:buFont typeface="Wingdings" panose="05000000000000000000" pitchFamily="2" charset="2"/>
              <a:buChar char="Ø"/>
            </a:pPr>
            <a:r>
              <a:rPr lang="en-US" altLang="en-US" sz="1800" b="1" i="1">
                <a:solidFill>
                  <a:srgbClr val="0070C0"/>
                </a:solidFill>
              </a:rPr>
              <a:t>must have separate contracts for heating, ventilating, plumbing, and electrical</a:t>
            </a:r>
          </a:p>
          <a:p>
            <a:pPr>
              <a:lnSpc>
                <a:spcPct val="100000"/>
              </a:lnSpc>
              <a:spcBef>
                <a:spcPts val="0"/>
              </a:spcBef>
              <a:buNone/>
            </a:pPr>
            <a:r>
              <a:rPr lang="en-US" altLang="en-US" sz="2000" b="1" i="1">
                <a:solidFill>
                  <a:srgbClr val="0070C0"/>
                </a:solidFill>
              </a:rPr>
              <a:t> </a:t>
            </a:r>
          </a:p>
          <a:p>
            <a:pPr>
              <a:lnSpc>
                <a:spcPct val="100000"/>
              </a:lnSpc>
              <a:spcBef>
                <a:spcPts val="0"/>
              </a:spcBef>
              <a:buNone/>
            </a:pPr>
            <a:r>
              <a:rPr lang="en-US" altLang="en-US" sz="2000" b="1">
                <a:solidFill>
                  <a:srgbClr val="002060"/>
                </a:solidFill>
              </a:rPr>
              <a:t>Prevailing Wage Act and PA E-Verify Act</a:t>
            </a:r>
          </a:p>
          <a:p>
            <a:pPr marL="457200">
              <a:lnSpc>
                <a:spcPct val="100000"/>
              </a:lnSpc>
              <a:spcBef>
                <a:spcPts val="600"/>
              </a:spcBef>
              <a:buSzPct val="82000"/>
              <a:buFont typeface="Wingdings" panose="05000000000000000000" pitchFamily="2" charset="2"/>
              <a:buChar char="Ø"/>
            </a:pPr>
            <a:r>
              <a:rPr lang="en-US" altLang="en-US" sz="1800" b="1" i="1">
                <a:solidFill>
                  <a:srgbClr val="0070C0"/>
                </a:solidFill>
              </a:rPr>
              <a:t>applicable for projects over $25,000 (estimated cost)</a:t>
            </a:r>
          </a:p>
          <a:p>
            <a:pPr marL="457200">
              <a:lnSpc>
                <a:spcPct val="100000"/>
              </a:lnSpc>
              <a:spcBef>
                <a:spcPts val="600"/>
              </a:spcBef>
              <a:buSzPct val="82000"/>
              <a:buFont typeface="Wingdings" panose="05000000000000000000" pitchFamily="2" charset="2"/>
              <a:buChar char="Ø"/>
            </a:pPr>
            <a:r>
              <a:rPr lang="en-US" altLang="en-US" sz="1800" b="1" i="1">
                <a:solidFill>
                  <a:srgbClr val="0070C0"/>
                </a:solidFill>
              </a:rPr>
              <a:t>"maintenance" excepted</a:t>
            </a:r>
          </a:p>
          <a:p>
            <a:pPr marL="0" indent="0">
              <a:buNone/>
            </a:pPr>
            <a:endParaRPr lang="en-US" dirty="0">
              <a:solidFill>
                <a:srgbClr val="16406D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7179B3C-E338-4F52-9AB2-B21BE7A1A1E3}"/>
              </a:ext>
            </a:extLst>
          </p:cNvPr>
          <p:cNvSpPr txBox="1"/>
          <p:nvPr/>
        </p:nvSpPr>
        <p:spPr>
          <a:xfrm>
            <a:off x="8561196" y="2967335"/>
            <a:ext cx="3227439" cy="923330"/>
          </a:xfrm>
          <a:prstGeom prst="rect">
            <a:avLst/>
          </a:prstGeom>
          <a:solidFill>
            <a:srgbClr val="F3CA78"/>
          </a:solidFill>
          <a:ln w="1905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i="1"/>
              <a:t>** BVC not being used</a:t>
            </a:r>
          </a:p>
          <a:p>
            <a:pPr algn="ctr"/>
            <a:r>
              <a:rPr lang="en-US" b="1" i="1"/>
              <a:t>** but, pre-qualification for a project is used occasionally</a:t>
            </a:r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9DB7A606-1681-48E0-99D9-BE734D1E13F3}"/>
              </a:ext>
            </a:extLst>
          </p:cNvPr>
          <p:cNvCxnSpPr>
            <a:cxnSpLocks/>
            <a:stCxn id="4" idx="1"/>
          </p:cNvCxnSpPr>
          <p:nvPr/>
        </p:nvCxnSpPr>
        <p:spPr>
          <a:xfrm flipH="1">
            <a:off x="5004080" y="3429000"/>
            <a:ext cx="3557116" cy="218552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8480362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/>
              <a:t>Key Commonwealth Statutes</a:t>
            </a:r>
            <a:br>
              <a:rPr lang="en-US"/>
            </a:br>
            <a:br>
              <a:rPr lang="en-US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0252" y="2359652"/>
            <a:ext cx="10247423" cy="3940138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  <a:buNone/>
            </a:pPr>
            <a:r>
              <a:rPr lang="en-US" altLang="en-US" sz="2000" b="1">
                <a:solidFill>
                  <a:srgbClr val="002060"/>
                </a:solidFill>
              </a:rPr>
              <a:t>Commonwealth Procurement Code (62 P.S.)</a:t>
            </a:r>
          </a:p>
          <a:p>
            <a:pPr marL="457200">
              <a:lnSpc>
                <a:spcPct val="100000"/>
              </a:lnSpc>
              <a:spcBef>
                <a:spcPts val="600"/>
              </a:spcBef>
              <a:buSzPct val="82000"/>
              <a:buFont typeface="Wingdings" panose="05000000000000000000" pitchFamily="2" charset="2"/>
              <a:buChar char="Ø"/>
            </a:pPr>
            <a:r>
              <a:rPr lang="en-US" altLang="en-US" sz="1800" b="1" i="1">
                <a:solidFill>
                  <a:srgbClr val="0070C0"/>
                </a:solidFill>
              </a:rPr>
              <a:t>Act 57, 1998; various amendments over the years</a:t>
            </a:r>
          </a:p>
          <a:p>
            <a:pPr marL="457200">
              <a:lnSpc>
                <a:spcPct val="100000"/>
              </a:lnSpc>
              <a:spcBef>
                <a:spcPts val="600"/>
              </a:spcBef>
              <a:buSzPct val="82000"/>
              <a:buFont typeface="Wingdings" panose="05000000000000000000" pitchFamily="2" charset="2"/>
              <a:buChar char="Ø"/>
            </a:pPr>
            <a:r>
              <a:rPr lang="en-US" altLang="en-US" sz="1800" b="1" i="1">
                <a:solidFill>
                  <a:srgbClr val="0070C0"/>
                </a:solidFill>
              </a:rPr>
              <a:t>not much detail in many sections; no implementing regulations</a:t>
            </a:r>
          </a:p>
          <a:p>
            <a:pPr marL="457200">
              <a:lnSpc>
                <a:spcPct val="100000"/>
              </a:lnSpc>
              <a:spcBef>
                <a:spcPts val="600"/>
              </a:spcBef>
              <a:buSzPct val="82000"/>
              <a:buFont typeface="Wingdings" panose="05000000000000000000" pitchFamily="2" charset="2"/>
              <a:buChar char="Ø"/>
            </a:pPr>
            <a:r>
              <a:rPr lang="en-US" altLang="en-US" sz="1800" b="1" i="1">
                <a:solidFill>
                  <a:srgbClr val="0070C0"/>
                </a:solidFill>
              </a:rPr>
              <a:t>requires public notice, low bid, etc.</a:t>
            </a:r>
          </a:p>
          <a:p>
            <a:pPr>
              <a:lnSpc>
                <a:spcPct val="100000"/>
              </a:lnSpc>
              <a:spcBef>
                <a:spcPts val="0"/>
              </a:spcBef>
              <a:buNone/>
            </a:pPr>
            <a:r>
              <a:rPr lang="en-US" altLang="en-US" sz="2000" b="1" i="1">
                <a:solidFill>
                  <a:srgbClr val="0070C0"/>
                </a:solidFill>
              </a:rPr>
              <a:t> </a:t>
            </a:r>
          </a:p>
          <a:p>
            <a:pPr>
              <a:lnSpc>
                <a:spcPct val="100000"/>
              </a:lnSpc>
              <a:spcBef>
                <a:spcPts val="0"/>
              </a:spcBef>
              <a:buNone/>
            </a:pPr>
            <a:r>
              <a:rPr lang="en-US" altLang="en-US" sz="2000" b="1">
                <a:solidFill>
                  <a:srgbClr val="002060"/>
                </a:solidFill>
              </a:rPr>
              <a:t>Separations Act (PL 155, 1913), as amended</a:t>
            </a:r>
          </a:p>
          <a:p>
            <a:pPr marL="457200">
              <a:lnSpc>
                <a:spcPct val="100000"/>
              </a:lnSpc>
              <a:spcBef>
                <a:spcPts val="600"/>
              </a:spcBef>
              <a:buSzPct val="82000"/>
              <a:buFont typeface="Wingdings" panose="05000000000000000000" pitchFamily="2" charset="2"/>
              <a:buChar char="Ø"/>
            </a:pPr>
            <a:r>
              <a:rPr lang="en-US" altLang="en-US" sz="1800" b="1" i="1">
                <a:solidFill>
                  <a:srgbClr val="0070C0"/>
                </a:solidFill>
              </a:rPr>
              <a:t>applicable for projects over $25,000</a:t>
            </a:r>
          </a:p>
          <a:p>
            <a:pPr marL="457200">
              <a:lnSpc>
                <a:spcPct val="100000"/>
              </a:lnSpc>
              <a:spcBef>
                <a:spcPts val="600"/>
              </a:spcBef>
              <a:buSzPct val="82000"/>
              <a:buFont typeface="Wingdings" panose="05000000000000000000" pitchFamily="2" charset="2"/>
              <a:buChar char="Ø"/>
            </a:pPr>
            <a:r>
              <a:rPr lang="en-US" altLang="en-US" sz="1800" b="1" i="1">
                <a:solidFill>
                  <a:srgbClr val="0070C0"/>
                </a:solidFill>
              </a:rPr>
              <a:t>must have separate contracts for heating, ventilating, plumbing, and electrical</a:t>
            </a:r>
          </a:p>
          <a:p>
            <a:pPr>
              <a:lnSpc>
                <a:spcPct val="100000"/>
              </a:lnSpc>
              <a:spcBef>
                <a:spcPts val="0"/>
              </a:spcBef>
              <a:buNone/>
            </a:pPr>
            <a:r>
              <a:rPr lang="en-US" altLang="en-US" sz="2000" b="1" i="1">
                <a:solidFill>
                  <a:srgbClr val="0070C0"/>
                </a:solidFill>
              </a:rPr>
              <a:t> </a:t>
            </a:r>
          </a:p>
          <a:p>
            <a:pPr>
              <a:lnSpc>
                <a:spcPct val="100000"/>
              </a:lnSpc>
              <a:spcBef>
                <a:spcPts val="0"/>
              </a:spcBef>
              <a:buNone/>
            </a:pPr>
            <a:r>
              <a:rPr lang="en-US" altLang="en-US" sz="2000" b="1">
                <a:solidFill>
                  <a:srgbClr val="002060"/>
                </a:solidFill>
              </a:rPr>
              <a:t>Prevailing Wage Act and PA E-Verify Act</a:t>
            </a:r>
          </a:p>
          <a:p>
            <a:pPr marL="457200">
              <a:lnSpc>
                <a:spcPct val="100000"/>
              </a:lnSpc>
              <a:spcBef>
                <a:spcPts val="600"/>
              </a:spcBef>
              <a:buSzPct val="82000"/>
              <a:buFont typeface="Wingdings" panose="05000000000000000000" pitchFamily="2" charset="2"/>
              <a:buChar char="Ø"/>
            </a:pPr>
            <a:r>
              <a:rPr lang="en-US" altLang="en-US" sz="1800" b="1" i="1">
                <a:solidFill>
                  <a:srgbClr val="0070C0"/>
                </a:solidFill>
              </a:rPr>
              <a:t>applicable for projects over $25,000 (estimated cost)</a:t>
            </a:r>
          </a:p>
          <a:p>
            <a:pPr marL="457200">
              <a:lnSpc>
                <a:spcPct val="100000"/>
              </a:lnSpc>
              <a:spcBef>
                <a:spcPts val="600"/>
              </a:spcBef>
              <a:buSzPct val="82000"/>
              <a:buFont typeface="Wingdings" panose="05000000000000000000" pitchFamily="2" charset="2"/>
              <a:buChar char="Ø"/>
            </a:pPr>
            <a:r>
              <a:rPr lang="en-US" altLang="en-US" sz="1800" b="1" i="1">
                <a:solidFill>
                  <a:srgbClr val="0070C0"/>
                </a:solidFill>
              </a:rPr>
              <a:t>"maintenance" excepted</a:t>
            </a:r>
          </a:p>
          <a:p>
            <a:pPr marL="0" indent="0">
              <a:buNone/>
            </a:pPr>
            <a:endParaRPr lang="en-US" dirty="0">
              <a:solidFill>
                <a:srgbClr val="16406D"/>
              </a:solidFill>
            </a:endParaRPr>
          </a:p>
        </p:txBody>
      </p: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F961F018-E7BF-4CC1-9241-A0FBA342B8CB}"/>
              </a:ext>
            </a:extLst>
          </p:cNvPr>
          <p:cNvCxnSpPr>
            <a:cxnSpLocks/>
            <a:stCxn id="5" idx="1"/>
          </p:cNvCxnSpPr>
          <p:nvPr/>
        </p:nvCxnSpPr>
        <p:spPr>
          <a:xfrm flipH="1">
            <a:off x="6096002" y="3429000"/>
            <a:ext cx="2425000" cy="835138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>
            <a:extLst>
              <a:ext uri="{FF2B5EF4-FFF2-40B4-BE49-F238E27FC236}">
                <a16:creationId xmlns:a16="http://schemas.microsoft.com/office/drawing/2014/main" id="{34874C6D-69B5-4737-9ADF-FFFC11FA9E64}"/>
              </a:ext>
            </a:extLst>
          </p:cNvPr>
          <p:cNvSpPr txBox="1"/>
          <p:nvPr/>
        </p:nvSpPr>
        <p:spPr>
          <a:xfrm>
            <a:off x="8521002" y="3105834"/>
            <a:ext cx="3314561" cy="646331"/>
          </a:xfrm>
          <a:prstGeom prst="rect">
            <a:avLst/>
          </a:prstGeom>
          <a:solidFill>
            <a:srgbClr val="F3CA78"/>
          </a:solidFill>
          <a:ln w="1905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i="1"/>
              <a:t>** effectively eliminates the use of DB and CM-at-Risk</a:t>
            </a:r>
          </a:p>
        </p:txBody>
      </p:sp>
    </p:spTree>
    <p:extLst>
      <p:ext uri="{BB962C8B-B14F-4D97-AF65-F5344CB8AC3E}">
        <p14:creationId xmlns:p14="http://schemas.microsoft.com/office/powerpoint/2010/main" val="147278680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/>
              <a:t>Key Commonwealth Statutes</a:t>
            </a:r>
            <a:br>
              <a:rPr lang="en-US"/>
            </a:br>
            <a:br>
              <a:rPr lang="en-US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0252" y="2359652"/>
            <a:ext cx="10247423" cy="3940138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  <a:buNone/>
            </a:pPr>
            <a:r>
              <a:rPr lang="en-US" altLang="en-US" sz="2000" b="1">
                <a:solidFill>
                  <a:srgbClr val="002060"/>
                </a:solidFill>
              </a:rPr>
              <a:t>Commonwealth Procurement Code (62 P.S.)</a:t>
            </a:r>
          </a:p>
          <a:p>
            <a:pPr marL="457200">
              <a:lnSpc>
                <a:spcPct val="100000"/>
              </a:lnSpc>
              <a:spcBef>
                <a:spcPts val="600"/>
              </a:spcBef>
              <a:buSzPct val="82000"/>
              <a:buFont typeface="Wingdings" panose="05000000000000000000" pitchFamily="2" charset="2"/>
              <a:buChar char="Ø"/>
            </a:pPr>
            <a:r>
              <a:rPr lang="en-US" altLang="en-US" sz="1800" b="1" i="1">
                <a:solidFill>
                  <a:srgbClr val="0070C0"/>
                </a:solidFill>
              </a:rPr>
              <a:t>Act 57, 1998; various amendments over the years</a:t>
            </a:r>
          </a:p>
          <a:p>
            <a:pPr marL="457200">
              <a:lnSpc>
                <a:spcPct val="100000"/>
              </a:lnSpc>
              <a:spcBef>
                <a:spcPts val="600"/>
              </a:spcBef>
              <a:buSzPct val="82000"/>
              <a:buFont typeface="Wingdings" panose="05000000000000000000" pitchFamily="2" charset="2"/>
              <a:buChar char="Ø"/>
            </a:pPr>
            <a:r>
              <a:rPr lang="en-US" altLang="en-US" sz="1800" b="1" i="1">
                <a:solidFill>
                  <a:srgbClr val="0070C0"/>
                </a:solidFill>
              </a:rPr>
              <a:t>not much detail in many sections; no implementing regulations</a:t>
            </a:r>
          </a:p>
          <a:p>
            <a:pPr marL="457200">
              <a:lnSpc>
                <a:spcPct val="100000"/>
              </a:lnSpc>
              <a:spcBef>
                <a:spcPts val="600"/>
              </a:spcBef>
              <a:buSzPct val="82000"/>
              <a:buFont typeface="Wingdings" panose="05000000000000000000" pitchFamily="2" charset="2"/>
              <a:buChar char="Ø"/>
            </a:pPr>
            <a:r>
              <a:rPr lang="en-US" altLang="en-US" sz="1800" b="1" i="1">
                <a:solidFill>
                  <a:srgbClr val="0070C0"/>
                </a:solidFill>
              </a:rPr>
              <a:t>requires public notice, low bid, etc.</a:t>
            </a:r>
          </a:p>
          <a:p>
            <a:pPr>
              <a:lnSpc>
                <a:spcPct val="100000"/>
              </a:lnSpc>
              <a:spcBef>
                <a:spcPts val="0"/>
              </a:spcBef>
              <a:buNone/>
            </a:pPr>
            <a:r>
              <a:rPr lang="en-US" altLang="en-US" sz="2000" b="1" i="1">
                <a:solidFill>
                  <a:srgbClr val="0070C0"/>
                </a:solidFill>
              </a:rPr>
              <a:t> </a:t>
            </a:r>
          </a:p>
          <a:p>
            <a:pPr>
              <a:lnSpc>
                <a:spcPct val="100000"/>
              </a:lnSpc>
              <a:spcBef>
                <a:spcPts val="0"/>
              </a:spcBef>
              <a:buNone/>
            </a:pPr>
            <a:r>
              <a:rPr lang="en-US" altLang="en-US" sz="2000" b="1">
                <a:solidFill>
                  <a:srgbClr val="002060"/>
                </a:solidFill>
              </a:rPr>
              <a:t>Separations Act (PL 155, 1913), as amended</a:t>
            </a:r>
          </a:p>
          <a:p>
            <a:pPr marL="457200">
              <a:lnSpc>
                <a:spcPct val="100000"/>
              </a:lnSpc>
              <a:spcBef>
                <a:spcPts val="600"/>
              </a:spcBef>
              <a:buSzPct val="82000"/>
              <a:buFont typeface="Wingdings" panose="05000000000000000000" pitchFamily="2" charset="2"/>
              <a:buChar char="Ø"/>
            </a:pPr>
            <a:r>
              <a:rPr lang="en-US" altLang="en-US" sz="1800" b="1" i="1">
                <a:solidFill>
                  <a:srgbClr val="0070C0"/>
                </a:solidFill>
              </a:rPr>
              <a:t>applicable for projects over $25,000</a:t>
            </a:r>
          </a:p>
          <a:p>
            <a:pPr marL="457200">
              <a:lnSpc>
                <a:spcPct val="100000"/>
              </a:lnSpc>
              <a:spcBef>
                <a:spcPts val="600"/>
              </a:spcBef>
              <a:buSzPct val="82000"/>
              <a:buFont typeface="Wingdings" panose="05000000000000000000" pitchFamily="2" charset="2"/>
              <a:buChar char="Ø"/>
            </a:pPr>
            <a:r>
              <a:rPr lang="en-US" altLang="en-US" sz="1800" b="1" i="1">
                <a:solidFill>
                  <a:srgbClr val="0070C0"/>
                </a:solidFill>
              </a:rPr>
              <a:t>must have separate contracts for heating, ventilating, plumbing, and electrical</a:t>
            </a:r>
          </a:p>
          <a:p>
            <a:pPr>
              <a:lnSpc>
                <a:spcPct val="100000"/>
              </a:lnSpc>
              <a:spcBef>
                <a:spcPts val="0"/>
              </a:spcBef>
              <a:buNone/>
            </a:pPr>
            <a:r>
              <a:rPr lang="en-US" altLang="en-US" sz="2000" b="1" i="1">
                <a:solidFill>
                  <a:srgbClr val="0070C0"/>
                </a:solidFill>
              </a:rPr>
              <a:t> </a:t>
            </a:r>
          </a:p>
          <a:p>
            <a:pPr>
              <a:lnSpc>
                <a:spcPct val="100000"/>
              </a:lnSpc>
              <a:spcBef>
                <a:spcPts val="0"/>
              </a:spcBef>
              <a:buNone/>
            </a:pPr>
            <a:r>
              <a:rPr lang="en-US" altLang="en-US" sz="2000" b="1">
                <a:solidFill>
                  <a:srgbClr val="002060"/>
                </a:solidFill>
              </a:rPr>
              <a:t>Prevailing Wage Act and PA E-Verify Act</a:t>
            </a:r>
          </a:p>
          <a:p>
            <a:pPr marL="457200">
              <a:lnSpc>
                <a:spcPct val="100000"/>
              </a:lnSpc>
              <a:spcBef>
                <a:spcPts val="600"/>
              </a:spcBef>
              <a:buSzPct val="82000"/>
              <a:buFont typeface="Wingdings" panose="05000000000000000000" pitchFamily="2" charset="2"/>
              <a:buChar char="Ø"/>
            </a:pPr>
            <a:r>
              <a:rPr lang="en-US" altLang="en-US" sz="1800" b="1" i="1">
                <a:solidFill>
                  <a:srgbClr val="0070C0"/>
                </a:solidFill>
              </a:rPr>
              <a:t>applicable for projects over $25,000 (estimated cost)</a:t>
            </a:r>
          </a:p>
          <a:p>
            <a:pPr marL="457200">
              <a:lnSpc>
                <a:spcPct val="100000"/>
              </a:lnSpc>
              <a:spcBef>
                <a:spcPts val="600"/>
              </a:spcBef>
              <a:buSzPct val="82000"/>
              <a:buFont typeface="Wingdings" panose="05000000000000000000" pitchFamily="2" charset="2"/>
              <a:buChar char="Ø"/>
            </a:pPr>
            <a:r>
              <a:rPr lang="en-US" altLang="en-US" sz="1800" b="1" i="1">
                <a:solidFill>
                  <a:srgbClr val="0070C0"/>
                </a:solidFill>
              </a:rPr>
              <a:t>"maintenance" excepted</a:t>
            </a:r>
          </a:p>
          <a:p>
            <a:pPr marL="0" indent="0">
              <a:buNone/>
            </a:pPr>
            <a:endParaRPr lang="en-US" dirty="0">
              <a:solidFill>
                <a:srgbClr val="16406D"/>
              </a:solidFill>
            </a:endParaRPr>
          </a:p>
        </p:txBody>
      </p: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F961F018-E7BF-4CC1-9241-A0FBA342B8CB}"/>
              </a:ext>
            </a:extLst>
          </p:cNvPr>
          <p:cNvCxnSpPr>
            <a:cxnSpLocks/>
            <a:stCxn id="5" idx="1"/>
          </p:cNvCxnSpPr>
          <p:nvPr/>
        </p:nvCxnSpPr>
        <p:spPr>
          <a:xfrm flipH="1">
            <a:off x="6096002" y="3429000"/>
            <a:ext cx="2425000" cy="835138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>
            <a:extLst>
              <a:ext uri="{FF2B5EF4-FFF2-40B4-BE49-F238E27FC236}">
                <a16:creationId xmlns:a16="http://schemas.microsoft.com/office/drawing/2014/main" id="{34874C6D-69B5-4737-9ADF-FFFC11FA9E64}"/>
              </a:ext>
            </a:extLst>
          </p:cNvPr>
          <p:cNvSpPr txBox="1"/>
          <p:nvPr/>
        </p:nvSpPr>
        <p:spPr>
          <a:xfrm>
            <a:off x="8521002" y="3105834"/>
            <a:ext cx="3314561" cy="646331"/>
          </a:xfrm>
          <a:prstGeom prst="rect">
            <a:avLst/>
          </a:prstGeom>
          <a:solidFill>
            <a:srgbClr val="F3CA78"/>
          </a:solidFill>
          <a:ln w="1905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i="1"/>
              <a:t>** effectively eliminates the use of DB and CM-at-Risk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5883CA7-B8F4-4DDF-AF23-BD08EC1ABB54}"/>
              </a:ext>
            </a:extLst>
          </p:cNvPr>
          <p:cNvSpPr txBox="1"/>
          <p:nvPr/>
        </p:nvSpPr>
        <p:spPr>
          <a:xfrm>
            <a:off x="5747658" y="5286322"/>
            <a:ext cx="3665659" cy="1200329"/>
          </a:xfrm>
          <a:prstGeom prst="rect">
            <a:avLst/>
          </a:prstGeom>
          <a:solidFill>
            <a:srgbClr val="F3CA78"/>
          </a:solidFill>
          <a:ln w="1905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i="1"/>
              <a:t>** universities typically use 4 primes (and sometimes 5)</a:t>
            </a:r>
          </a:p>
          <a:p>
            <a:pPr algn="ctr"/>
            <a:r>
              <a:rPr lang="en-US" b="1" i="1"/>
              <a:t>** we never use 12 to 20 trade packages</a:t>
            </a: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526B6604-80C2-4F53-A1E0-20CE95C08A62}"/>
              </a:ext>
            </a:extLst>
          </p:cNvPr>
          <p:cNvCxnSpPr>
            <a:cxnSpLocks/>
          </p:cNvCxnSpPr>
          <p:nvPr/>
        </p:nvCxnSpPr>
        <p:spPr>
          <a:xfrm flipH="1">
            <a:off x="9795852" y="4913644"/>
            <a:ext cx="875497" cy="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796F959C-AD15-4BDD-9BF6-AF7C715CDD99}"/>
              </a:ext>
            </a:extLst>
          </p:cNvPr>
          <p:cNvCxnSpPr>
            <a:cxnSpLocks/>
          </p:cNvCxnSpPr>
          <p:nvPr/>
        </p:nvCxnSpPr>
        <p:spPr>
          <a:xfrm flipH="1">
            <a:off x="9413317" y="4913644"/>
            <a:ext cx="1258032" cy="86043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82284820"/>
      </p:ext>
    </p:extLst>
  </p:cSld>
  <p:clrMapOvr>
    <a:masterClrMapping/>
  </p:clrMapOvr>
</p:sld>
</file>

<file path=ppt/theme/theme1.xml><?xml version="1.0" encoding="utf-8"?>
<a:theme xmlns:a="http://schemas.openxmlformats.org/drawingml/2006/main" name="passhe1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20A89C0F4404B4A8F042468235BA49E" ma:contentTypeVersion="2" ma:contentTypeDescription="Create a new document." ma:contentTypeScope="" ma:versionID="7fb43d7e12d221018b8885bf2e91bcb6">
  <xsd:schema xmlns:xsd="http://www.w3.org/2001/XMLSchema" xmlns:xs="http://www.w3.org/2001/XMLSchema" xmlns:p="http://schemas.microsoft.com/office/2006/metadata/properties" xmlns:ns1="http://schemas.microsoft.com/sharepoint/v3" xmlns:ns2="fb48b981-95df-44a1-b1be-55ebc25ba909" targetNamespace="http://schemas.microsoft.com/office/2006/metadata/properties" ma:root="true" ma:fieldsID="2b0c9eac8e698f8e1aa6063bcdd0d912" ns1:_="" ns2:_="">
    <xsd:import namespace="http://schemas.microsoft.com/sharepoint/v3"/>
    <xsd:import namespace="fb48b981-95df-44a1-b1be-55ebc25ba909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  <xsd:element ref="ns2:SharedWithUser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8" nillable="true" ma:displayName="Scheduling Start Date" ma:description="" ma:hidden="true" ma:internalName="PublishingStartDate">
      <xsd:simpleType>
        <xsd:restriction base="dms:Unknown"/>
      </xsd:simpleType>
    </xsd:element>
    <xsd:element name="PublishingExpirationDate" ma:index="9" nillable="true" ma:displayName="Scheduling End Date" ma:description="" ma:hidden="true" ma:internalName="PublishingExpirationDat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b48b981-95df-44a1-b1be-55ebc25ba909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8A7E7B8F-5155-4EDC-A51B-302635B6DB9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fb48b981-95df-44a1-b1be-55ebc25ba90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C1F26CF8-96D5-48D3-A673-4EC4D5AA408A}">
  <ds:schemaRefs>
    <ds:schemaRef ds:uri="http://schemas.microsoft.com/office/2006/metadata/properties"/>
    <ds:schemaRef ds:uri="http://schemas.microsoft.com/office/2006/documentManagement/types"/>
    <ds:schemaRef ds:uri="http://purl.org/dc/elements/1.1/"/>
    <ds:schemaRef ds:uri="http://purl.org/dc/terms/"/>
    <ds:schemaRef ds:uri="http://schemas.microsoft.com/sharepoint/v3"/>
    <ds:schemaRef ds:uri="http://schemas.microsoft.com/office/infopath/2007/PartnerControls"/>
    <ds:schemaRef ds:uri="http://schemas.openxmlformats.org/package/2006/metadata/core-properties"/>
    <ds:schemaRef ds:uri="fb48b981-95df-44a1-b1be-55ebc25ba909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A76C482D-F52F-41CA-B13C-BDF29CCB010F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passhe1</Template>
  <TotalTime>3089</TotalTime>
  <Words>2859</Words>
  <Application>Microsoft Office PowerPoint</Application>
  <PresentationFormat>Widescreen</PresentationFormat>
  <Paragraphs>555</Paragraphs>
  <Slides>43</Slides>
  <Notes>41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43</vt:i4>
      </vt:variant>
    </vt:vector>
  </HeadingPairs>
  <TitlesOfParts>
    <vt:vector size="48" baseType="lpstr">
      <vt:lpstr>Arial</vt:lpstr>
      <vt:lpstr>Calibri</vt:lpstr>
      <vt:lpstr>Symbol</vt:lpstr>
      <vt:lpstr>Wingdings</vt:lpstr>
      <vt:lpstr>passhe1</vt:lpstr>
      <vt:lpstr>SSHE-CM-2019 Kick-Off Conference System Overview - Part 2  Robert Unger, Director of Construction Management  January 14, 2020</vt:lpstr>
      <vt:lpstr>Purpose of this Overview  </vt:lpstr>
      <vt:lpstr>Hierarchy of Requirements Documents  </vt:lpstr>
      <vt:lpstr>Act 188 of 1982, as amended  </vt:lpstr>
      <vt:lpstr>Act 188 of 1982, as amended  </vt:lpstr>
      <vt:lpstr>Key Commonwealth Statutes  </vt:lpstr>
      <vt:lpstr>Key Commonwealth Statutes  </vt:lpstr>
      <vt:lpstr>Key Commonwealth Statutes  </vt:lpstr>
      <vt:lpstr>Key Commonwealth Statutes  </vt:lpstr>
      <vt:lpstr>Hierarchy of Requirements Documents  </vt:lpstr>
      <vt:lpstr>Hierarchy of Requirements Documents  </vt:lpstr>
      <vt:lpstr>Hierarchy of Requirements Documents  </vt:lpstr>
      <vt:lpstr>System Procedures Manuals  </vt:lpstr>
      <vt:lpstr>System Procedures Manuals  </vt:lpstr>
      <vt:lpstr>System Procedures Manuals  </vt:lpstr>
      <vt:lpstr>CSO Procedures Manuals  </vt:lpstr>
      <vt:lpstr>CSO Procedures Manuals  </vt:lpstr>
      <vt:lpstr>CSO Procedures Manuals  </vt:lpstr>
      <vt:lpstr>CSO Procedures Manuals  </vt:lpstr>
      <vt:lpstr>CSO Procedures Manuals  </vt:lpstr>
      <vt:lpstr>System Construction Contract  </vt:lpstr>
      <vt:lpstr>System Construction Contract  </vt:lpstr>
      <vt:lpstr>System Construction Contract  </vt:lpstr>
      <vt:lpstr>System Construction Contract  </vt:lpstr>
      <vt:lpstr>System Construction Contract  </vt:lpstr>
      <vt:lpstr>System Construction Contract  </vt:lpstr>
      <vt:lpstr>System Construction Contract  </vt:lpstr>
      <vt:lpstr>System Professional Agreements  </vt:lpstr>
      <vt:lpstr>Other Centrally-Held Contracts  </vt:lpstr>
      <vt:lpstr>Other Centrally-Held Contracts  </vt:lpstr>
      <vt:lpstr>Other Centrally-Held Contracts  </vt:lpstr>
      <vt:lpstr>Other Centrally-Held Contracts  </vt:lpstr>
      <vt:lpstr>CSO Meetings  </vt:lpstr>
      <vt:lpstr>CSO Meetings  </vt:lpstr>
      <vt:lpstr>System and Other Meetings  </vt:lpstr>
      <vt:lpstr>System and Other Meetings  </vt:lpstr>
      <vt:lpstr>System and Other Meetings  </vt:lpstr>
      <vt:lpstr>Web Sites  </vt:lpstr>
      <vt:lpstr>Web Sites  </vt:lpstr>
      <vt:lpstr>Web Sites  </vt:lpstr>
      <vt:lpstr>Marketing and Business Development  </vt:lpstr>
      <vt:lpstr>Upcoming Projects  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90dhaas</dc:creator>
  <cp:lastModifiedBy>Unger, Robert</cp:lastModifiedBy>
  <cp:revision>309</cp:revision>
  <cp:lastPrinted>2020-01-13T16:24:35Z</cp:lastPrinted>
  <dcterms:created xsi:type="dcterms:W3CDTF">2010-09-17T17:29:09Z</dcterms:created>
  <dcterms:modified xsi:type="dcterms:W3CDTF">2020-01-13T16:24:39Z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0x010100620A89C0F4404B4A8F042468235BA49E</vt:lpwstr>
  </property>
</Properties>
</file>